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null)" ContentType="image/x-emf"/>
  <Default Extension="tiff" ContentType="image/tiff"/>
  <Default Extension="vml" ContentType="application/vnd.openxmlformats-officedocument.vmlDrawing"/>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slides/slide32.xml" ContentType="application/vnd.openxmlformats-officedocument.presentationml.slide+xml"/>
  <Override PartName="/ppt/slides/slide39.xml" ContentType="application/vnd.openxmlformats-officedocument.presentationml.slide+xml"/>
  <Override PartName="/ppt/slides/slide20.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2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8.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7.xml" ContentType="application/vnd.openxmlformats-officedocument.presentationml.notesSlide+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notesSlides/notesSlide14.xml" ContentType="application/vnd.openxmlformats-officedocument.presentationml.notes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13.xml" ContentType="application/vnd.openxmlformats-officedocument.presentationml.notesSlide+xml"/>
  <Override PartName="/ppt/slideLayouts/slideLayout17.xml" ContentType="application/vnd.openxmlformats-officedocument.presentationml.slideLayout+xml"/>
  <Override PartName="/ppt/notesSlides/notesSlide2.xml" ContentType="application/vnd.openxmlformats-officedocument.presentationml.notesSlide+xml"/>
  <Override PartName="/ppt/notesSlides/notesSlide20.xml" ContentType="application/vnd.openxmlformats-officedocument.presentationml.notesSlide+xml"/>
  <Override PartName="/ppt/slideLayouts/slideLayout7.xml" ContentType="application/vnd.openxmlformats-officedocument.presentationml.slideLayout+xml"/>
  <Override PartName="/ppt/notesSlides/notesSlide21.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slideLayouts/slideLayout3.xml" ContentType="application/vnd.openxmlformats-officedocument.presentationml.slideLayou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24.xml" ContentType="application/vnd.openxmlformats-officedocument.presentationml.notesSlide+xml"/>
  <Override PartName="/ppt/slideLayouts/slideLayout6.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0.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77" r:id="rId2"/>
    <p:sldId id="280" r:id="rId3"/>
    <p:sldId id="260" r:id="rId4"/>
    <p:sldId id="276" r:id="rId5"/>
    <p:sldId id="275" r:id="rId6"/>
    <p:sldId id="279" r:id="rId7"/>
    <p:sldId id="261" r:id="rId8"/>
    <p:sldId id="262" r:id="rId9"/>
    <p:sldId id="263" r:id="rId10"/>
    <p:sldId id="259" r:id="rId11"/>
    <p:sldId id="264" r:id="rId12"/>
    <p:sldId id="265" r:id="rId13"/>
    <p:sldId id="266" r:id="rId14"/>
    <p:sldId id="267" r:id="rId15"/>
    <p:sldId id="268" r:id="rId16"/>
    <p:sldId id="269" r:id="rId17"/>
    <p:sldId id="270" r:id="rId18"/>
    <p:sldId id="272" r:id="rId19"/>
    <p:sldId id="273" r:id="rId20"/>
    <p:sldId id="274" r:id="rId21"/>
    <p:sldId id="278" r:id="rId22"/>
    <p:sldId id="299" r:id="rId23"/>
    <p:sldId id="302" r:id="rId24"/>
    <p:sldId id="285" r:id="rId25"/>
    <p:sldId id="283" r:id="rId26"/>
    <p:sldId id="291" r:id="rId27"/>
    <p:sldId id="300" r:id="rId28"/>
    <p:sldId id="288" r:id="rId29"/>
    <p:sldId id="304" r:id="rId30"/>
    <p:sldId id="284" r:id="rId31"/>
    <p:sldId id="293" r:id="rId32"/>
    <p:sldId id="290" r:id="rId33"/>
    <p:sldId id="292" r:id="rId34"/>
    <p:sldId id="294" r:id="rId35"/>
    <p:sldId id="295" r:id="rId36"/>
    <p:sldId id="296" r:id="rId37"/>
    <p:sldId id="297" r:id="rId38"/>
    <p:sldId id="298" r:id="rId39"/>
    <p:sldId id="301" r:id="rId4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106"/>
    <a:srgbClr val="FF7100"/>
    <a:srgbClr val="D65F09"/>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3802" autoAdjust="0"/>
    <p:restoredTop sz="53622" autoAdjust="0"/>
  </p:normalViewPr>
  <p:slideViewPr>
    <p:cSldViewPr snapToGrid="0">
      <p:cViewPr varScale="1">
        <p:scale>
          <a:sx n="52" d="100"/>
          <a:sy n="52" d="100"/>
        </p:scale>
        <p:origin x="2034" y="66"/>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snapToGrid="0">
      <p:cViewPr varScale="1">
        <p:scale>
          <a:sx n="75" d="100"/>
          <a:sy n="75" d="100"/>
        </p:scale>
        <p:origin x="304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591"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3827" y="1"/>
            <a:ext cx="2972590" cy="466725"/>
          </a:xfrm>
          <a:prstGeom prst="rect">
            <a:avLst/>
          </a:prstGeom>
        </p:spPr>
        <p:txBody>
          <a:bodyPr vert="horz" lIns="91440" tIns="45720" rIns="91440" bIns="45720" rtlCol="0"/>
          <a:lstStyle>
            <a:lvl1pPr algn="r">
              <a:defRPr sz="1200"/>
            </a:lvl1pPr>
          </a:lstStyle>
          <a:p>
            <a:fld id="{C44C4EE3-1359-432D-9983-0CA5DA3AEDD1}" type="datetimeFigureOut">
              <a:rPr lang="en-US" smtClean="0"/>
              <a:t>3/14/2018</a:t>
            </a:fld>
            <a:endParaRPr lang="en-US"/>
          </a:p>
        </p:txBody>
      </p:sp>
      <p:sp>
        <p:nvSpPr>
          <p:cNvPr id="4" name="Footer Placeholder 3"/>
          <p:cNvSpPr>
            <a:spLocks noGrp="1"/>
          </p:cNvSpPr>
          <p:nvPr>
            <p:ph type="ftr" sz="quarter" idx="2"/>
          </p:nvPr>
        </p:nvSpPr>
        <p:spPr>
          <a:xfrm>
            <a:off x="1" y="8829676"/>
            <a:ext cx="2972591"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3827" y="8829676"/>
            <a:ext cx="2972590" cy="466725"/>
          </a:xfrm>
          <a:prstGeom prst="rect">
            <a:avLst/>
          </a:prstGeom>
        </p:spPr>
        <p:txBody>
          <a:bodyPr vert="horz" lIns="91440" tIns="45720" rIns="91440" bIns="45720" rtlCol="0" anchor="b"/>
          <a:lstStyle>
            <a:lvl1pPr algn="r">
              <a:defRPr sz="1200"/>
            </a:lvl1pPr>
          </a:lstStyle>
          <a:p>
            <a:fld id="{A3DBF74E-8FEF-48D5-8257-A6696E5B72D3}" type="slidenum">
              <a:rPr lang="en-US" smtClean="0"/>
              <a:t>‹#›</a:t>
            </a:fld>
            <a:endParaRPr lang="en-US"/>
          </a:p>
        </p:txBody>
      </p:sp>
    </p:spTree>
    <p:extLst>
      <p:ext uri="{BB962C8B-B14F-4D97-AF65-F5344CB8AC3E}">
        <p14:creationId xmlns:p14="http://schemas.microsoft.com/office/powerpoint/2010/main" val="21794957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4"/>
            <a:ext cx="2971800" cy="466435"/>
          </a:xfrm>
          <a:prstGeom prst="rect">
            <a:avLst/>
          </a:prstGeom>
        </p:spPr>
        <p:txBody>
          <a:bodyPr vert="horz" lIns="92307" tIns="46153" rIns="92307" bIns="46153" rtlCol="0"/>
          <a:lstStyle>
            <a:lvl1pPr algn="l">
              <a:defRPr sz="1200"/>
            </a:lvl1pPr>
          </a:lstStyle>
          <a:p>
            <a:endParaRPr lang="en-US" dirty="0"/>
          </a:p>
        </p:txBody>
      </p:sp>
      <p:sp>
        <p:nvSpPr>
          <p:cNvPr id="3" name="Date Placeholder 2"/>
          <p:cNvSpPr>
            <a:spLocks noGrp="1"/>
          </p:cNvSpPr>
          <p:nvPr>
            <p:ph type="dt" idx="1"/>
          </p:nvPr>
        </p:nvSpPr>
        <p:spPr>
          <a:xfrm>
            <a:off x="3884615" y="4"/>
            <a:ext cx="2971800" cy="466435"/>
          </a:xfrm>
          <a:prstGeom prst="rect">
            <a:avLst/>
          </a:prstGeom>
        </p:spPr>
        <p:txBody>
          <a:bodyPr vert="horz" lIns="92307" tIns="46153" rIns="92307" bIns="46153" rtlCol="0"/>
          <a:lstStyle>
            <a:lvl1pPr algn="r">
              <a:defRPr sz="1200"/>
            </a:lvl1pPr>
          </a:lstStyle>
          <a:p>
            <a:fld id="{CFBD7B19-DB04-FD45-A1FD-D8C411FD6A57}" type="datetimeFigureOut">
              <a:rPr lang="en-US" smtClean="0"/>
              <a:t>3/14/2018</a:t>
            </a:fld>
            <a:endParaRPr lang="en-US" dirty="0"/>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2307" tIns="46153" rIns="92307" bIns="46153" rtlCol="0" anchor="ctr"/>
          <a:lstStyle/>
          <a:p>
            <a:endParaRPr lang="en-US" dirty="0"/>
          </a:p>
        </p:txBody>
      </p:sp>
      <p:sp>
        <p:nvSpPr>
          <p:cNvPr id="5" name="Notes Placeholder 4"/>
          <p:cNvSpPr>
            <a:spLocks noGrp="1"/>
          </p:cNvSpPr>
          <p:nvPr>
            <p:ph type="body" sz="quarter" idx="3"/>
          </p:nvPr>
        </p:nvSpPr>
        <p:spPr>
          <a:xfrm>
            <a:off x="685800" y="4473895"/>
            <a:ext cx="5486400" cy="3660457"/>
          </a:xfrm>
          <a:prstGeom prst="rect">
            <a:avLst/>
          </a:prstGeom>
        </p:spPr>
        <p:txBody>
          <a:bodyPr vert="horz" lIns="92307" tIns="46153" rIns="92307" bIns="4615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8"/>
            <a:ext cx="2971800" cy="466434"/>
          </a:xfrm>
          <a:prstGeom prst="rect">
            <a:avLst/>
          </a:prstGeom>
        </p:spPr>
        <p:txBody>
          <a:bodyPr vert="horz" lIns="92307" tIns="46153" rIns="92307" bIns="4615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5" y="8829968"/>
            <a:ext cx="2971800" cy="466434"/>
          </a:xfrm>
          <a:prstGeom prst="rect">
            <a:avLst/>
          </a:prstGeom>
        </p:spPr>
        <p:txBody>
          <a:bodyPr vert="horz" lIns="92307" tIns="46153" rIns="92307" bIns="46153" rtlCol="0" anchor="b"/>
          <a:lstStyle>
            <a:lvl1pPr algn="r">
              <a:defRPr sz="1200"/>
            </a:lvl1pPr>
          </a:lstStyle>
          <a:p>
            <a:fld id="{374EC132-D3B2-FA41-86C7-72FDB76EB41F}" type="slidenum">
              <a:rPr lang="en-US" smtClean="0"/>
              <a:t>‹#›</a:t>
            </a:fld>
            <a:endParaRPr lang="en-US" dirty="0"/>
          </a:p>
        </p:txBody>
      </p:sp>
    </p:spTree>
    <p:extLst>
      <p:ext uri="{BB962C8B-B14F-4D97-AF65-F5344CB8AC3E}">
        <p14:creationId xmlns:p14="http://schemas.microsoft.com/office/powerpoint/2010/main" val="161673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C132-D3B2-FA41-86C7-72FDB76EB41F}" type="slidenum">
              <a:rPr lang="en-US" smtClean="0"/>
              <a:t>1</a:t>
            </a:fld>
            <a:endParaRPr lang="en-US" dirty="0"/>
          </a:p>
        </p:txBody>
      </p:sp>
    </p:spTree>
    <p:extLst>
      <p:ext uri="{BB962C8B-B14F-4D97-AF65-F5344CB8AC3E}">
        <p14:creationId xmlns:p14="http://schemas.microsoft.com/office/powerpoint/2010/main" val="3800972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6584" y="489161"/>
            <a:ext cx="6217854" cy="3498639"/>
          </a:xfrm>
        </p:spPr>
      </p:sp>
      <p:sp>
        <p:nvSpPr>
          <p:cNvPr id="3" name="Notes Placeholder 2"/>
          <p:cNvSpPr>
            <a:spLocks noGrp="1"/>
          </p:cNvSpPr>
          <p:nvPr>
            <p:ph type="body" idx="1"/>
          </p:nvPr>
        </p:nvSpPr>
        <p:spPr>
          <a:xfrm>
            <a:off x="0" y="4804427"/>
            <a:ext cx="6784977" cy="4258758"/>
          </a:xfrm>
        </p:spPr>
        <p:txBody>
          <a:bodyPr/>
          <a:lstStyle/>
          <a:p>
            <a:endParaRPr lang="en-US" sz="1400" dirty="0"/>
          </a:p>
        </p:txBody>
      </p:sp>
      <p:sp>
        <p:nvSpPr>
          <p:cNvPr id="4" name="Slide Number Placeholder 3"/>
          <p:cNvSpPr>
            <a:spLocks noGrp="1"/>
          </p:cNvSpPr>
          <p:nvPr>
            <p:ph type="sldNum" sz="quarter" idx="10"/>
          </p:nvPr>
        </p:nvSpPr>
        <p:spPr/>
        <p:txBody>
          <a:bodyPr/>
          <a:lstStyle/>
          <a:p>
            <a:fld id="{374EC132-D3B2-FA41-86C7-72FDB76EB41F}" type="slidenum">
              <a:rPr lang="en-US" smtClean="0"/>
              <a:t>10</a:t>
            </a:fld>
            <a:endParaRPr lang="en-US" dirty="0"/>
          </a:p>
        </p:txBody>
      </p:sp>
    </p:spTree>
    <p:extLst>
      <p:ext uri="{BB962C8B-B14F-4D97-AF65-F5344CB8AC3E}">
        <p14:creationId xmlns:p14="http://schemas.microsoft.com/office/powerpoint/2010/main" val="3295188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81100"/>
            <a:ext cx="5667375" cy="3189288"/>
          </a:xfrm>
          <a:prstGeom prst="rect">
            <a:avLst/>
          </a:prstGeom>
          <a:noFill/>
          <a:ln w="12700">
            <a:solidFill>
              <a:prstClr val="black"/>
            </a:solidFill>
          </a:ln>
        </p:spPr>
      </p:sp>
      <p:sp>
        <p:nvSpPr>
          <p:cNvPr id="3" name="Notes Placeholder 2"/>
          <p:cNvSpPr>
            <a:spLocks noGrp="1"/>
          </p:cNvSpPr>
          <p:nvPr>
            <p:ph type="body" idx="1"/>
          </p:nvPr>
        </p:nvSpPr>
        <p:spPr>
          <a:xfrm>
            <a:off x="685800" y="4548138"/>
            <a:ext cx="5486400" cy="4089771"/>
          </a:xfrm>
          <a:prstGeom prst="rect">
            <a:avLst/>
          </a:prstGeom>
        </p:spPr>
        <p:txBody>
          <a:bodyPr/>
          <a:lstStyle/>
          <a:p>
            <a:endParaRPr lang="en-US" sz="1400"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a:latin typeface="Times New Roman"/>
                <a:ea typeface="Times New Roman"/>
                <a:cs typeface="Times New Roman"/>
                <a:sym typeface="Times New Roman"/>
              </a:rPr>
              <a:pPr algn="r">
                <a:buClr>
                  <a:srgbClr val="000000"/>
                </a:buClr>
                <a:buSzPct val="25000"/>
              </a:pPr>
              <a:t>11</a:t>
            </a:fld>
            <a:endParaRPr lang="en-US"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949343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39713" y="350838"/>
            <a:ext cx="6300787" cy="3544887"/>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xfrm>
            <a:off x="165895" y="3895374"/>
            <a:ext cx="6539707" cy="52460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0" tIns="45651" rIns="91300" bIns="45651" numCol="1" anchor="t" anchorCtr="0" compatLnSpc="1">
            <a:prstTxWarp prst="textNoShape">
              <a:avLst/>
            </a:prstTxWarp>
          </a:bodyPr>
          <a:lstStyle/>
          <a:p>
            <a:endParaRPr lang="en-US" sz="1400"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B9375965-D7B4-BC4E-89B4-6A23523A7F31}" type="slidenum">
              <a:rPr lang="en-US" altLang="en-US"/>
              <a:pPr/>
              <a:t>12</a:t>
            </a:fld>
            <a:endParaRPr lang="en-US" altLang="en-US" dirty="0"/>
          </a:p>
        </p:txBody>
      </p:sp>
    </p:spTree>
    <p:extLst>
      <p:ext uri="{BB962C8B-B14F-4D97-AF65-F5344CB8AC3E}">
        <p14:creationId xmlns:p14="http://schemas.microsoft.com/office/powerpoint/2010/main" val="1013264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610490" y="548841"/>
            <a:ext cx="5562330" cy="3134159"/>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xfrm>
            <a:off x="685180" y="4488742"/>
            <a:ext cx="5487640" cy="42534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0" tIns="45651" rIns="91300" bIns="45651" numCol="1" anchor="t" anchorCtr="0" compatLnSpc="1">
            <a:prstTxWarp prst="textNoShape">
              <a:avLst/>
            </a:prstTxWarp>
          </a:bodyPr>
          <a:lstStyle/>
          <a:p>
            <a:endParaRPr lang="en-US" altLang="en-US" sz="1000" dirty="0">
              <a:ea typeface="MS PGothic" charset="-128"/>
            </a:endParaRPr>
          </a:p>
          <a:p>
            <a:r>
              <a:rPr lang="en-US" dirty="0"/>
              <a:t> </a:t>
            </a:r>
          </a:p>
          <a:p>
            <a:endParaRPr lang="en-US" altLang="en-US" dirty="0">
              <a:ea typeface="MS PGothic"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B9375965-D7B4-BC4E-89B4-6A23523A7F31}" type="slidenum">
              <a:rPr lang="en-US" altLang="en-US"/>
              <a:pPr/>
              <a:t>13</a:t>
            </a:fld>
            <a:endParaRPr lang="en-US" altLang="en-US" dirty="0"/>
          </a:p>
        </p:txBody>
      </p:sp>
      <p:sp>
        <p:nvSpPr>
          <p:cNvPr id="3" name="Rectangle 2"/>
          <p:cNvSpPr/>
          <p:nvPr/>
        </p:nvSpPr>
        <p:spPr>
          <a:xfrm>
            <a:off x="823914" y="995472"/>
            <a:ext cx="6121400" cy="417730"/>
          </a:xfrm>
          <a:prstGeom prst="rect">
            <a:avLst/>
          </a:prstGeom>
        </p:spPr>
        <p:txBody>
          <a:bodyPr wrap="square" lIns="92307" tIns="46153" rIns="92307" bIns="46153">
            <a:spAutoFit/>
          </a:bodyPr>
          <a:lstStyle/>
          <a:p>
            <a:pPr>
              <a:lnSpc>
                <a:spcPct val="115000"/>
              </a:lnSpc>
            </a:pPr>
            <a:r>
              <a:rPr lang="en-US" dirty="0">
                <a:solidFill>
                  <a:srgbClr val="000000"/>
                </a:solidFill>
                <a:latin typeface="Calibri" panose="020F0502020204030204" pitchFamily="34" charset="0"/>
                <a:ea typeface="MS PGothic" panose="020B0600070205080204" pitchFamily="34" charset="-128"/>
                <a:cs typeface="Calibri" panose="020F0502020204030204" pitchFamily="34" charset="0"/>
              </a:rPr>
              <a:t> </a:t>
            </a:r>
            <a:endParaRPr lang="en-US"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6986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239713" y="360363"/>
            <a:ext cx="6300787" cy="3544887"/>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xfrm>
            <a:off x="133352" y="3904168"/>
            <a:ext cx="6515101" cy="52740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0" tIns="45651" rIns="91300" bIns="45651" numCol="1" anchor="t" anchorCtr="0" compatLnSpc="1">
            <a:prstTxWarp prst="textNoShape">
              <a:avLst/>
            </a:prstTxWarp>
          </a:bodyPr>
          <a:lstStyle/>
          <a:p>
            <a:endParaRPr lang="en-US" sz="1400"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B9375965-D7B4-BC4E-89B4-6A23523A7F31}" type="slidenum">
              <a:rPr lang="en-US" altLang="en-US"/>
              <a:pPr/>
              <a:t>14</a:t>
            </a:fld>
            <a:endParaRPr lang="en-US" altLang="en-US" dirty="0"/>
          </a:p>
        </p:txBody>
      </p:sp>
    </p:spTree>
    <p:extLst>
      <p:ext uri="{BB962C8B-B14F-4D97-AF65-F5344CB8AC3E}">
        <p14:creationId xmlns:p14="http://schemas.microsoft.com/office/powerpoint/2010/main" val="4097688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565920" y="550863"/>
            <a:ext cx="6012680" cy="3385400"/>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xfrm>
            <a:off x="685180" y="4488742"/>
            <a:ext cx="5487640" cy="42534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0" tIns="45651" rIns="91300" bIns="45651" numCol="1" anchor="t" anchorCtr="0" compatLnSpc="1">
            <a:prstTxWarp prst="textNoShape">
              <a:avLst/>
            </a:prstTxWarp>
          </a:bodyPr>
          <a:lstStyle/>
          <a:p>
            <a:endParaRPr lang="en-US" altLang="en-US" sz="1000" dirty="0">
              <a:ea typeface="MS PGothic" charset="-128"/>
            </a:endParaRPr>
          </a:p>
          <a:p>
            <a:endParaRPr lang="en-US" altLang="en-US" dirty="0">
              <a:ea typeface="MS PGothic" charset="-128"/>
            </a:endParaRP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B9375965-D7B4-BC4E-89B4-6A23523A7F31}" type="slidenum">
              <a:rPr lang="en-US" altLang="en-US"/>
              <a:pPr/>
              <a:t>15</a:t>
            </a:fld>
            <a:endParaRPr lang="en-US" altLang="en-US" dirty="0"/>
          </a:p>
        </p:txBody>
      </p:sp>
    </p:spTree>
    <p:extLst>
      <p:ext uri="{BB962C8B-B14F-4D97-AF65-F5344CB8AC3E}">
        <p14:creationId xmlns:p14="http://schemas.microsoft.com/office/powerpoint/2010/main" val="2665559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543816" y="671513"/>
            <a:ext cx="5678288" cy="3195652"/>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2771" name="Notes Placeholder 2"/>
          <p:cNvSpPr>
            <a:spLocks noGrp="1"/>
          </p:cNvSpPr>
          <p:nvPr>
            <p:ph type="body" idx="1"/>
          </p:nvPr>
        </p:nvSpPr>
        <p:spPr bwMode="auto">
          <a:xfrm>
            <a:off x="128588" y="4333599"/>
            <a:ext cx="6729412" cy="449636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0" tIns="45651" rIns="91300" bIns="45651" numCol="1" anchor="t" anchorCtr="0" compatLnSpc="1">
            <a:prstTxWarp prst="textNoShape">
              <a:avLst/>
            </a:prstTxWarp>
          </a:bodyPr>
          <a:lstStyle/>
          <a:p>
            <a:endParaRPr lang="en-US" sz="1400" dirty="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B9375965-D7B4-BC4E-89B4-6A23523A7F31}" type="slidenum">
              <a:rPr lang="en-US" altLang="en-US"/>
              <a:pPr/>
              <a:t>16</a:t>
            </a:fld>
            <a:endParaRPr lang="en-US" altLang="en-US" dirty="0"/>
          </a:p>
        </p:txBody>
      </p:sp>
    </p:spTree>
    <p:extLst>
      <p:ext uri="{BB962C8B-B14F-4D97-AF65-F5344CB8AC3E}">
        <p14:creationId xmlns:p14="http://schemas.microsoft.com/office/powerpoint/2010/main" val="4208128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471488"/>
            <a:ext cx="5667375" cy="3189287"/>
          </a:xfrm>
          <a:prstGeom prst="rect">
            <a:avLst/>
          </a:prstGeom>
          <a:noFill/>
          <a:ln w="12700">
            <a:solidFill>
              <a:prstClr val="black"/>
            </a:solidFill>
          </a:ln>
        </p:spPr>
      </p:sp>
      <p:sp>
        <p:nvSpPr>
          <p:cNvPr id="3" name="Notes Placeholder 2"/>
          <p:cNvSpPr>
            <a:spLocks noGrp="1"/>
          </p:cNvSpPr>
          <p:nvPr>
            <p:ph type="body" idx="1"/>
          </p:nvPr>
        </p:nvSpPr>
        <p:spPr>
          <a:xfrm>
            <a:off x="152401" y="3871080"/>
            <a:ext cx="6553200" cy="5063794"/>
          </a:xfrm>
          <a:prstGeom prst="rect">
            <a:avLst/>
          </a:prstGeom>
        </p:spPr>
        <p:txBody>
          <a:bodyPr/>
          <a:lstStyle/>
          <a:p>
            <a:endParaRPr lang="en-US" sz="1400"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a:latin typeface="Times New Roman"/>
                <a:ea typeface="Times New Roman"/>
                <a:cs typeface="Times New Roman"/>
                <a:sym typeface="Times New Roman"/>
              </a:rPr>
              <a:pPr algn="r">
                <a:buClr>
                  <a:srgbClr val="000000"/>
                </a:buClr>
                <a:buSzPct val="25000"/>
              </a:pPr>
              <a:t>17</a:t>
            </a:fld>
            <a:endParaRPr lang="en-US"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708356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79400" y="708025"/>
            <a:ext cx="6299200" cy="3544888"/>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xfrm>
            <a:off x="481980" y="4414662"/>
            <a:ext cx="5487640" cy="4253424"/>
          </a:xfrm>
          <a:prstGeom prst="rect">
            <a:avLst/>
          </a:prstGeom>
          <a:extLst/>
        </p:spPr>
        <p:txBody>
          <a:bodyPr wrap="square" lIns="91300" tIns="45651" rIns="91300" bIns="45651" numCol="1" anchor="t" anchorCtr="0" compatLnSpc="1">
            <a:prstTxWarp prst="textNoShape">
              <a:avLst/>
            </a:prstTxWarp>
          </a:bodyPr>
          <a:lstStyle/>
          <a:p>
            <a:r>
              <a:rPr lang="en-US" sz="1400" dirty="0"/>
              <a: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83556979-1C6A-1849-9688-71E587EF0ACD}" type="slidenum">
              <a:rPr lang="en-US" altLang="en-US"/>
              <a:pPr/>
              <a:t>18</a:t>
            </a:fld>
            <a:endParaRPr lang="en-US" altLang="en-US" dirty="0"/>
          </a:p>
        </p:txBody>
      </p:sp>
    </p:spTree>
    <p:extLst>
      <p:ext uri="{BB962C8B-B14F-4D97-AF65-F5344CB8AC3E}">
        <p14:creationId xmlns:p14="http://schemas.microsoft.com/office/powerpoint/2010/main" val="1562229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838200" y="347663"/>
            <a:ext cx="5062538" cy="2847975"/>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4819" name="Notes Placeholder 2"/>
          <p:cNvSpPr>
            <a:spLocks noGrp="1"/>
          </p:cNvSpPr>
          <p:nvPr>
            <p:ph type="body" idx="1"/>
          </p:nvPr>
        </p:nvSpPr>
        <p:spPr bwMode="auto">
          <a:xfrm>
            <a:off x="114303" y="3311039"/>
            <a:ext cx="6604000" cy="57521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0" tIns="45651" rIns="91300" bIns="45651" numCol="1" anchor="t" anchorCtr="0" compatLnSpc="1">
            <a:prstTxWarp prst="textNoShape">
              <a:avLst/>
            </a:prstTxWarp>
          </a:bodyPr>
          <a:lstStyle/>
          <a:p>
            <a:pPr marL="288457" indent="-288457">
              <a:spcBef>
                <a:spcPct val="0"/>
              </a:spcBef>
              <a:buFont typeface="Arial" panose="020B0604020202020204" pitchFamily="34" charset="0"/>
              <a:buChar char="•"/>
            </a:pPr>
            <a:endParaRPr lang="en-US" altLang="en-US" sz="1400" dirty="0">
              <a:ea typeface="MS PGothic" charset="-128"/>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D61EF4FA-448E-FD48-92CA-1F91B0039F24}" type="slidenum">
              <a:rPr lang="en-US" altLang="en-US"/>
              <a:pPr/>
              <a:t>19</a:t>
            </a:fld>
            <a:endParaRPr lang="en-US" altLang="en-US" dirty="0"/>
          </a:p>
        </p:txBody>
      </p:sp>
    </p:spTree>
    <p:extLst>
      <p:ext uri="{BB962C8B-B14F-4D97-AF65-F5344CB8AC3E}">
        <p14:creationId xmlns:p14="http://schemas.microsoft.com/office/powerpoint/2010/main" val="24428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C132-D3B2-FA41-86C7-72FDB76EB41F}" type="slidenum">
              <a:rPr lang="en-US" smtClean="0"/>
              <a:t>2</a:t>
            </a:fld>
            <a:endParaRPr lang="en-US" dirty="0"/>
          </a:p>
        </p:txBody>
      </p:sp>
    </p:spTree>
    <p:extLst>
      <p:ext uri="{BB962C8B-B14F-4D97-AF65-F5344CB8AC3E}">
        <p14:creationId xmlns:p14="http://schemas.microsoft.com/office/powerpoint/2010/main" val="3994654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279400" y="708025"/>
            <a:ext cx="6299200" cy="3544888"/>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6867" name="Notes Placeholder 2"/>
          <p:cNvSpPr>
            <a:spLocks noGrp="1"/>
          </p:cNvSpPr>
          <p:nvPr>
            <p:ph type="body" idx="1"/>
          </p:nvPr>
        </p:nvSpPr>
        <p:spPr bwMode="auto">
          <a:xfrm>
            <a:off x="190501" y="4488742"/>
            <a:ext cx="6665913" cy="47043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0" tIns="45651" rIns="91300" bIns="45651" numCol="1" anchor="t" anchorCtr="0" compatLnSpc="1">
            <a:prstTxWarp prst="textNoShape">
              <a:avLst/>
            </a:prstTxWarp>
          </a:bodyPr>
          <a:lstStyle/>
          <a:p>
            <a:endParaRPr lang="en-US" altLang="en-US" sz="1000" dirty="0">
              <a:ea typeface="MS PGothic" charset="-128"/>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03638316-3DEF-AC40-B4BC-01EAB46D1743}" type="slidenum">
              <a:rPr lang="en-US" altLang="en-US"/>
              <a:pPr/>
              <a:t>20</a:t>
            </a:fld>
            <a:endParaRPr lang="en-US" altLang="en-US" dirty="0"/>
          </a:p>
        </p:txBody>
      </p:sp>
    </p:spTree>
    <p:extLst>
      <p:ext uri="{BB962C8B-B14F-4D97-AF65-F5344CB8AC3E}">
        <p14:creationId xmlns:p14="http://schemas.microsoft.com/office/powerpoint/2010/main" val="2157289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74EC132-D3B2-FA41-86C7-72FDB76EB41F}" type="slidenum">
              <a:rPr lang="en-US" smtClean="0"/>
              <a:t>21</a:t>
            </a:fld>
            <a:endParaRPr lang="en-US" dirty="0"/>
          </a:p>
        </p:txBody>
      </p:sp>
    </p:spTree>
    <p:extLst>
      <p:ext uri="{BB962C8B-B14F-4D97-AF65-F5344CB8AC3E}">
        <p14:creationId xmlns:p14="http://schemas.microsoft.com/office/powerpoint/2010/main" val="3412762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C132-D3B2-FA41-86C7-72FDB76EB41F}" type="slidenum">
              <a:rPr lang="en-US" smtClean="0"/>
              <a:t>22</a:t>
            </a:fld>
            <a:endParaRPr lang="en-US" dirty="0"/>
          </a:p>
        </p:txBody>
      </p:sp>
    </p:spTree>
    <p:extLst>
      <p:ext uri="{BB962C8B-B14F-4D97-AF65-F5344CB8AC3E}">
        <p14:creationId xmlns:p14="http://schemas.microsoft.com/office/powerpoint/2010/main" val="538029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C132-D3B2-FA41-86C7-72FDB76EB41F}" type="slidenum">
              <a:rPr lang="en-US" smtClean="0"/>
              <a:t>23</a:t>
            </a:fld>
            <a:endParaRPr lang="en-US" dirty="0"/>
          </a:p>
        </p:txBody>
      </p:sp>
    </p:spTree>
    <p:extLst>
      <p:ext uri="{BB962C8B-B14F-4D97-AF65-F5344CB8AC3E}">
        <p14:creationId xmlns:p14="http://schemas.microsoft.com/office/powerpoint/2010/main" val="2502403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695325"/>
            <a:ext cx="6188075"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9073" y="4409133"/>
            <a:ext cx="5358636" cy="4177988"/>
          </a:xfrm>
          <a:prstGeom prst="rect">
            <a:avLst/>
          </a:prstGeom>
        </p:spPr>
        <p:txBody>
          <a:bodyPr lIns="89457" tIns="44729" rIns="89457" bIns="44729"/>
          <a:lstStyle/>
          <a:p>
            <a:endParaRPr lang="en-US" sz="1000" dirty="0"/>
          </a:p>
          <a:p>
            <a:endParaRPr lang="en-US" sz="1000" b="1"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a:latin typeface="Times New Roman"/>
                <a:ea typeface="Times New Roman"/>
                <a:cs typeface="Times New Roman"/>
                <a:sym typeface="Times New Roman"/>
              </a:rPr>
              <a:pPr algn="r">
                <a:buClr>
                  <a:srgbClr val="000000"/>
                </a:buClr>
                <a:buSzPct val="25000"/>
              </a:pPr>
              <a:t>24</a:t>
            </a:fld>
            <a:endParaRPr lang="en-US"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1228520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695325"/>
            <a:ext cx="6188075"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9073" y="4409133"/>
            <a:ext cx="5358636" cy="4177988"/>
          </a:xfrm>
          <a:prstGeom prst="rect">
            <a:avLst/>
          </a:prstGeom>
        </p:spPr>
        <p:txBody>
          <a:bodyPr lIns="89457" tIns="44729" rIns="89457" bIns="44729"/>
          <a:lstStyle/>
          <a:p>
            <a:endParaRPr lang="en-US" sz="1000"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a:latin typeface="Times New Roman"/>
                <a:ea typeface="Times New Roman"/>
                <a:cs typeface="Times New Roman"/>
                <a:sym typeface="Times New Roman"/>
              </a:rPr>
              <a:pPr algn="r">
                <a:buClr>
                  <a:srgbClr val="000000"/>
                </a:buClr>
                <a:buSzPct val="25000"/>
              </a:pPr>
              <a:t>25</a:t>
            </a:fld>
            <a:endParaRPr lang="en-US"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279839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B29210-82AD-4E12-BBEE-6F2155367E3A}" type="slidenum">
              <a:rPr lang="en-US" smtClean="0"/>
              <a:t>26</a:t>
            </a:fld>
            <a:endParaRPr lang="en-US" dirty="0"/>
          </a:p>
        </p:txBody>
      </p:sp>
    </p:spTree>
    <p:extLst>
      <p:ext uri="{BB962C8B-B14F-4D97-AF65-F5344CB8AC3E}">
        <p14:creationId xmlns:p14="http://schemas.microsoft.com/office/powerpoint/2010/main" val="1687950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B29210-82AD-4E12-BBEE-6F2155367E3A}" type="slidenum">
              <a:rPr lang="en-US" smtClean="0"/>
              <a:t>27</a:t>
            </a:fld>
            <a:endParaRPr lang="en-US" dirty="0"/>
          </a:p>
        </p:txBody>
      </p:sp>
    </p:spTree>
    <p:extLst>
      <p:ext uri="{BB962C8B-B14F-4D97-AF65-F5344CB8AC3E}">
        <p14:creationId xmlns:p14="http://schemas.microsoft.com/office/powerpoint/2010/main" val="1136184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254000" y="695325"/>
            <a:ext cx="6188075" cy="3481388"/>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xfrm>
            <a:off x="669073" y="4409133"/>
            <a:ext cx="5358636" cy="4177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57" tIns="44729" rIns="89457" bIns="44729" numCol="1" anchor="t" anchorCtr="0" compatLnSpc="1">
            <a:prstTxWarp prst="textNoShape">
              <a:avLst/>
            </a:prstTxWarp>
          </a:bodyPr>
          <a:lstStyle/>
          <a:p>
            <a:endParaRPr lang="is-IS" altLang="en-US" sz="1000" baseline="0"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26842" indent="-279554">
              <a:defRPr>
                <a:solidFill>
                  <a:schemeClr val="tx1"/>
                </a:solidFill>
                <a:latin typeface="Calibri" panose="020F0502020204030204" pitchFamily="34" charset="0"/>
                <a:ea typeface="MS PGothic" panose="020B0600070205080204" pitchFamily="34" charset="-128"/>
              </a:defRPr>
            </a:lvl2pPr>
            <a:lvl3pPr marL="1118218" indent="-223643">
              <a:defRPr>
                <a:solidFill>
                  <a:schemeClr val="tx1"/>
                </a:solidFill>
                <a:latin typeface="Calibri" panose="020F0502020204030204" pitchFamily="34" charset="0"/>
                <a:ea typeface="MS PGothic" panose="020B0600070205080204" pitchFamily="34" charset="-128"/>
              </a:defRPr>
            </a:lvl3pPr>
            <a:lvl4pPr marL="1565506" indent="-223643">
              <a:defRPr>
                <a:solidFill>
                  <a:schemeClr val="tx1"/>
                </a:solidFill>
                <a:latin typeface="Calibri" panose="020F0502020204030204" pitchFamily="34" charset="0"/>
                <a:ea typeface="MS PGothic" panose="020B0600070205080204" pitchFamily="34" charset="-128"/>
              </a:defRPr>
            </a:lvl4pPr>
            <a:lvl5pPr marL="2012793" indent="-223643">
              <a:defRPr>
                <a:solidFill>
                  <a:schemeClr val="tx1"/>
                </a:solidFill>
                <a:latin typeface="Calibri" panose="020F0502020204030204" pitchFamily="34" charset="0"/>
                <a:ea typeface="MS PGothic" panose="020B0600070205080204" pitchFamily="34" charset="-128"/>
              </a:defRPr>
            </a:lvl5pPr>
            <a:lvl6pPr marL="2460081" indent="-223643" defTabSz="4472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07367" indent="-223643" defTabSz="4472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54655" indent="-223643" defTabSz="4472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01942" indent="-223643" defTabSz="4472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A253516-940A-4242-85DC-523E141146F3}" type="slidenum">
              <a:rPr lang="en-US" altLang="en-US" smtClean="0"/>
              <a:pPr/>
              <a:t>28</a:t>
            </a:fld>
            <a:endParaRPr lang="en-US" altLang="en-US" dirty="0" smtClean="0"/>
          </a:p>
        </p:txBody>
      </p:sp>
    </p:spTree>
    <p:extLst>
      <p:ext uri="{BB962C8B-B14F-4D97-AF65-F5344CB8AC3E}">
        <p14:creationId xmlns:p14="http://schemas.microsoft.com/office/powerpoint/2010/main" val="33229622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C132-D3B2-FA41-86C7-72FDB76EB41F}" type="slidenum">
              <a:rPr lang="en-US" smtClean="0"/>
              <a:t>29</a:t>
            </a:fld>
            <a:endParaRPr lang="en-US" dirty="0"/>
          </a:p>
        </p:txBody>
      </p:sp>
    </p:spTree>
    <p:extLst>
      <p:ext uri="{BB962C8B-B14F-4D97-AF65-F5344CB8AC3E}">
        <p14:creationId xmlns:p14="http://schemas.microsoft.com/office/powerpoint/2010/main" val="4032366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C132-D3B2-FA41-86C7-72FDB76EB41F}" type="slidenum">
              <a:rPr lang="en-US" smtClean="0"/>
              <a:t>3</a:t>
            </a:fld>
            <a:endParaRPr lang="en-US" dirty="0"/>
          </a:p>
        </p:txBody>
      </p:sp>
    </p:spTree>
    <p:extLst>
      <p:ext uri="{BB962C8B-B14F-4D97-AF65-F5344CB8AC3E}">
        <p14:creationId xmlns:p14="http://schemas.microsoft.com/office/powerpoint/2010/main" val="2308422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4000" y="695325"/>
            <a:ext cx="6188075" cy="34813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Notes Placeholder 2"/>
          <p:cNvSpPr>
            <a:spLocks noGrp="1"/>
          </p:cNvSpPr>
          <p:nvPr>
            <p:ph type="body" idx="1"/>
          </p:nvPr>
        </p:nvSpPr>
        <p:spPr>
          <a:xfrm>
            <a:off x="669073" y="4409133"/>
            <a:ext cx="5358636" cy="4177988"/>
          </a:xfrm>
          <a:prstGeom prst="rect">
            <a:avLst/>
          </a:prstGeom>
        </p:spPr>
        <p:txBody>
          <a:bodyPr lIns="89457" tIns="44729" rIns="89457" bIns="44729"/>
          <a:lstStyle/>
          <a:p>
            <a:endParaRPr lang="en-US"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a:latin typeface="Times New Roman"/>
                <a:ea typeface="Times New Roman"/>
                <a:cs typeface="Times New Roman"/>
                <a:sym typeface="Times New Roman"/>
              </a:rPr>
              <a:pPr algn="r">
                <a:buClr>
                  <a:srgbClr val="000000"/>
                </a:buClr>
                <a:buSzPct val="25000"/>
              </a:pPr>
              <a:t>30</a:t>
            </a:fld>
            <a:endParaRPr lang="en-US"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23158158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7B29210-82AD-4E12-BBEE-6F2155367E3A}" type="slidenum">
              <a:rPr lang="en-US" smtClean="0"/>
              <a:t>31</a:t>
            </a:fld>
            <a:endParaRPr lang="en-US" dirty="0"/>
          </a:p>
        </p:txBody>
      </p:sp>
    </p:spTree>
    <p:extLst>
      <p:ext uri="{BB962C8B-B14F-4D97-AF65-F5344CB8AC3E}">
        <p14:creationId xmlns:p14="http://schemas.microsoft.com/office/powerpoint/2010/main" val="22889707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254000" y="695325"/>
            <a:ext cx="6188075" cy="3481388"/>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xfrm>
            <a:off x="669073" y="4409133"/>
            <a:ext cx="5358636" cy="41779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457" tIns="44729" rIns="89457" bIns="44729" numCol="1" anchor="t" anchorCtr="0" compatLnSpc="1">
            <a:prstTxWarp prst="textNoShape">
              <a:avLst/>
            </a:prstTxWarp>
          </a:bodyPr>
          <a:lstStyle/>
          <a:p>
            <a:endParaRPr lang="en-US" altLang="en-US" sz="1000" dirty="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26842" indent="-279554">
              <a:defRPr>
                <a:solidFill>
                  <a:schemeClr val="tx1"/>
                </a:solidFill>
                <a:latin typeface="Calibri" panose="020F0502020204030204" pitchFamily="34" charset="0"/>
                <a:ea typeface="MS PGothic" panose="020B0600070205080204" pitchFamily="34" charset="-128"/>
              </a:defRPr>
            </a:lvl2pPr>
            <a:lvl3pPr marL="1118218" indent="-223643">
              <a:defRPr>
                <a:solidFill>
                  <a:schemeClr val="tx1"/>
                </a:solidFill>
                <a:latin typeface="Calibri" panose="020F0502020204030204" pitchFamily="34" charset="0"/>
                <a:ea typeface="MS PGothic" panose="020B0600070205080204" pitchFamily="34" charset="-128"/>
              </a:defRPr>
            </a:lvl3pPr>
            <a:lvl4pPr marL="1565506" indent="-223643">
              <a:defRPr>
                <a:solidFill>
                  <a:schemeClr val="tx1"/>
                </a:solidFill>
                <a:latin typeface="Calibri" panose="020F0502020204030204" pitchFamily="34" charset="0"/>
                <a:ea typeface="MS PGothic" panose="020B0600070205080204" pitchFamily="34" charset="-128"/>
              </a:defRPr>
            </a:lvl4pPr>
            <a:lvl5pPr marL="2012793" indent="-223643">
              <a:defRPr>
                <a:solidFill>
                  <a:schemeClr val="tx1"/>
                </a:solidFill>
                <a:latin typeface="Calibri" panose="020F0502020204030204" pitchFamily="34" charset="0"/>
                <a:ea typeface="MS PGothic" panose="020B0600070205080204" pitchFamily="34" charset="-128"/>
              </a:defRPr>
            </a:lvl5pPr>
            <a:lvl6pPr marL="2460081" indent="-223643" defTabSz="4472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07367" indent="-223643" defTabSz="4472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54655" indent="-223643" defTabSz="4472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01942" indent="-223643" defTabSz="4472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32FE3B63-D67B-4FC4-BA87-1F9635602D1B}" type="slidenum">
              <a:rPr lang="en-US" altLang="en-US" smtClean="0"/>
              <a:pPr/>
              <a:t>32</a:t>
            </a:fld>
            <a:endParaRPr lang="en-US" altLang="en-US" dirty="0" smtClean="0"/>
          </a:p>
        </p:txBody>
      </p:sp>
    </p:spTree>
    <p:extLst>
      <p:ext uri="{BB962C8B-B14F-4D97-AF65-F5344CB8AC3E}">
        <p14:creationId xmlns:p14="http://schemas.microsoft.com/office/powerpoint/2010/main" val="825722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29210-82AD-4E12-BBEE-6F2155367E3A}" type="slidenum">
              <a:rPr lang="en-US" smtClean="0"/>
              <a:t>33</a:t>
            </a:fld>
            <a:endParaRPr lang="en-US" dirty="0"/>
          </a:p>
        </p:txBody>
      </p:sp>
    </p:spTree>
    <p:extLst>
      <p:ext uri="{BB962C8B-B14F-4D97-AF65-F5344CB8AC3E}">
        <p14:creationId xmlns:p14="http://schemas.microsoft.com/office/powerpoint/2010/main" val="23092305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7B29210-82AD-4E12-BBEE-6F2155367E3A}" type="slidenum">
              <a:rPr lang="en-US" smtClean="0"/>
              <a:t>34</a:t>
            </a:fld>
            <a:endParaRPr lang="en-US" dirty="0"/>
          </a:p>
        </p:txBody>
      </p:sp>
    </p:spTree>
    <p:extLst>
      <p:ext uri="{BB962C8B-B14F-4D97-AF65-F5344CB8AC3E}">
        <p14:creationId xmlns:p14="http://schemas.microsoft.com/office/powerpoint/2010/main" val="1492546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EC132-D3B2-FA41-86C7-72FDB76EB41F}" type="slidenum">
              <a:rPr lang="en-US" smtClean="0"/>
              <a:t>35</a:t>
            </a:fld>
            <a:endParaRPr lang="en-US" dirty="0"/>
          </a:p>
        </p:txBody>
      </p:sp>
    </p:spTree>
    <p:extLst>
      <p:ext uri="{BB962C8B-B14F-4D97-AF65-F5344CB8AC3E}">
        <p14:creationId xmlns:p14="http://schemas.microsoft.com/office/powerpoint/2010/main" val="35523667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29210-82AD-4E12-BBEE-6F2155367E3A}" type="slidenum">
              <a:rPr lang="en-US" smtClean="0"/>
              <a:t>36</a:t>
            </a:fld>
            <a:endParaRPr lang="en-US" dirty="0"/>
          </a:p>
        </p:txBody>
      </p:sp>
    </p:spTree>
    <p:extLst>
      <p:ext uri="{BB962C8B-B14F-4D97-AF65-F5344CB8AC3E}">
        <p14:creationId xmlns:p14="http://schemas.microsoft.com/office/powerpoint/2010/main" val="5592643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B29210-82AD-4E12-BBEE-6F2155367E3A}" type="slidenum">
              <a:rPr lang="en-US" smtClean="0"/>
              <a:t>37</a:t>
            </a:fld>
            <a:endParaRPr lang="en-US" dirty="0"/>
          </a:p>
        </p:txBody>
      </p:sp>
    </p:spTree>
    <p:extLst>
      <p:ext uri="{BB962C8B-B14F-4D97-AF65-F5344CB8AC3E}">
        <p14:creationId xmlns:p14="http://schemas.microsoft.com/office/powerpoint/2010/main" val="23661808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7B29210-82AD-4E12-BBEE-6F2155367E3A}" type="slidenum">
              <a:rPr lang="en-US" smtClean="0"/>
              <a:t>38</a:t>
            </a:fld>
            <a:endParaRPr lang="en-US" dirty="0"/>
          </a:p>
        </p:txBody>
      </p:sp>
    </p:spTree>
    <p:extLst>
      <p:ext uri="{BB962C8B-B14F-4D97-AF65-F5344CB8AC3E}">
        <p14:creationId xmlns:p14="http://schemas.microsoft.com/office/powerpoint/2010/main" val="9444530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3302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685180" y="4415156"/>
            <a:ext cx="5487640" cy="41836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443" tIns="45222" rIns="90443" bIns="45222" numCol="1" anchor="t" anchorCtr="0" compatLnSpc="1">
            <a:prstTxWarp prst="textNoShape">
              <a:avLst/>
            </a:prstTxWarp>
          </a:bodyPr>
          <a:lstStyle/>
          <a:p>
            <a:endParaRPr lang="en-US" altLang="en-US" sz="1000" dirty="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34852" indent="-282635">
              <a:defRPr>
                <a:solidFill>
                  <a:schemeClr val="tx1"/>
                </a:solidFill>
                <a:latin typeface="Calibri" panose="020F0502020204030204" pitchFamily="34" charset="0"/>
                <a:ea typeface="MS PGothic" panose="020B0600070205080204" pitchFamily="34" charset="-128"/>
              </a:defRPr>
            </a:lvl2pPr>
            <a:lvl3pPr marL="1130541" indent="-226108">
              <a:defRPr>
                <a:solidFill>
                  <a:schemeClr val="tx1"/>
                </a:solidFill>
                <a:latin typeface="Calibri" panose="020F0502020204030204" pitchFamily="34" charset="0"/>
                <a:ea typeface="MS PGothic" panose="020B0600070205080204" pitchFamily="34" charset="-128"/>
              </a:defRPr>
            </a:lvl3pPr>
            <a:lvl4pPr marL="1582758" indent="-226108">
              <a:defRPr>
                <a:solidFill>
                  <a:schemeClr val="tx1"/>
                </a:solidFill>
                <a:latin typeface="Calibri" panose="020F0502020204030204" pitchFamily="34" charset="0"/>
                <a:ea typeface="MS PGothic" panose="020B0600070205080204" pitchFamily="34" charset="-128"/>
              </a:defRPr>
            </a:lvl4pPr>
            <a:lvl5pPr marL="2034974" indent="-226108">
              <a:defRPr>
                <a:solidFill>
                  <a:schemeClr val="tx1"/>
                </a:solidFill>
                <a:latin typeface="Calibri" panose="020F0502020204030204" pitchFamily="34" charset="0"/>
                <a:ea typeface="MS PGothic" panose="020B0600070205080204" pitchFamily="34" charset="-128"/>
              </a:defRPr>
            </a:lvl5pPr>
            <a:lvl6pPr marL="2487191" indent="-226108" defTabSz="4522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39407" indent="-226108" defTabSz="4522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391624" indent="-226108" defTabSz="4522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43840" indent="-226108" defTabSz="452217"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39DFB08-3D3F-4A79-80CC-0B2C0122EF4E}" type="slidenum">
              <a:rPr lang="en-US" altLang="en-US" smtClean="0"/>
              <a:pPr/>
              <a:t>39</a:t>
            </a:fld>
            <a:endParaRPr lang="en-US" altLang="en-US" dirty="0" smtClean="0"/>
          </a:p>
        </p:txBody>
      </p:sp>
    </p:spTree>
    <p:extLst>
      <p:ext uri="{BB962C8B-B14F-4D97-AF65-F5344CB8AC3E}">
        <p14:creationId xmlns:p14="http://schemas.microsoft.com/office/powerpoint/2010/main" val="2475731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74EC132-D3B2-FA41-86C7-72FDB76EB41F}" type="slidenum">
              <a:rPr lang="en-US" smtClean="0"/>
              <a:t>4</a:t>
            </a:fld>
            <a:endParaRPr lang="en-US" dirty="0"/>
          </a:p>
        </p:txBody>
      </p:sp>
    </p:spTree>
    <p:extLst>
      <p:ext uri="{BB962C8B-B14F-4D97-AF65-F5344CB8AC3E}">
        <p14:creationId xmlns:p14="http://schemas.microsoft.com/office/powerpoint/2010/main" val="5618083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10"/>
          </p:nvPr>
        </p:nvSpPr>
        <p:spPr/>
        <p:txBody>
          <a:bodyPr/>
          <a:lstStyle/>
          <a:p>
            <a:fld id="{374EC132-D3B2-FA41-86C7-72FDB76EB41F}" type="slidenum">
              <a:rPr lang="en-US" smtClean="0"/>
              <a:t>5</a:t>
            </a:fld>
            <a:endParaRPr lang="en-US" dirty="0"/>
          </a:p>
        </p:txBody>
      </p:sp>
    </p:spTree>
    <p:extLst>
      <p:ext uri="{BB962C8B-B14F-4D97-AF65-F5344CB8AC3E}">
        <p14:creationId xmlns:p14="http://schemas.microsoft.com/office/powerpoint/2010/main" val="339139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73893"/>
            <a:ext cx="5486400" cy="4356074"/>
          </a:xfrm>
        </p:spPr>
        <p:txBody>
          <a:bodyPr/>
          <a:lstStyle/>
          <a:p>
            <a:endParaRPr lang="en-US" sz="1400" dirty="0"/>
          </a:p>
        </p:txBody>
      </p:sp>
      <p:sp>
        <p:nvSpPr>
          <p:cNvPr id="4" name="Slide Number Placeholder 3"/>
          <p:cNvSpPr>
            <a:spLocks noGrp="1"/>
          </p:cNvSpPr>
          <p:nvPr>
            <p:ph type="sldNum" sz="quarter" idx="10"/>
          </p:nvPr>
        </p:nvSpPr>
        <p:spPr/>
        <p:txBody>
          <a:bodyPr/>
          <a:lstStyle/>
          <a:p>
            <a:fld id="{374EC132-D3B2-FA41-86C7-72FDB76EB41F}" type="slidenum">
              <a:rPr lang="en-US" smtClean="0"/>
              <a:t>6</a:t>
            </a:fld>
            <a:endParaRPr lang="en-US" dirty="0"/>
          </a:p>
        </p:txBody>
      </p:sp>
    </p:spTree>
    <p:extLst>
      <p:ext uri="{BB962C8B-B14F-4D97-AF65-F5344CB8AC3E}">
        <p14:creationId xmlns:p14="http://schemas.microsoft.com/office/powerpoint/2010/main" val="88144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5313" y="1181100"/>
            <a:ext cx="5667375" cy="3189288"/>
          </a:xfrm>
          <a:prstGeom prst="rect">
            <a:avLst/>
          </a:prstGeom>
          <a:noFill/>
          <a:ln w="12700">
            <a:solidFill>
              <a:prstClr val="black"/>
            </a:solidFill>
          </a:ln>
        </p:spPr>
      </p:sp>
      <p:sp>
        <p:nvSpPr>
          <p:cNvPr id="3" name="Notes Placeholder 2"/>
          <p:cNvSpPr>
            <a:spLocks noGrp="1"/>
          </p:cNvSpPr>
          <p:nvPr>
            <p:ph type="body" idx="1"/>
          </p:nvPr>
        </p:nvSpPr>
        <p:spPr>
          <a:xfrm>
            <a:off x="685802" y="4548135"/>
            <a:ext cx="5638800" cy="4281832"/>
          </a:xfrm>
          <a:prstGeom prst="rect">
            <a:avLst/>
          </a:prstGeom>
        </p:spPr>
        <p:txBody>
          <a:bodyPr/>
          <a:lstStyle/>
          <a:p>
            <a:endParaRPr lang="en-US" sz="1400" dirty="0"/>
          </a:p>
        </p:txBody>
      </p:sp>
      <p:sp>
        <p:nvSpPr>
          <p:cNvPr id="4" name="Slide Number Placeholder 3"/>
          <p:cNvSpPr>
            <a:spLocks noGrp="1"/>
          </p:cNvSpPr>
          <p:nvPr>
            <p:ph type="sldNum" idx="10"/>
          </p:nvPr>
        </p:nvSpPr>
        <p:spPr/>
        <p:txBody>
          <a:bodyPr/>
          <a:lstStyle/>
          <a:p>
            <a:pPr algn="r">
              <a:buClr>
                <a:srgbClr val="000000"/>
              </a:buClr>
              <a:buSzPct val="25000"/>
            </a:pPr>
            <a:fld id="{00000000-1234-1234-1234-123412341234}" type="slidenum">
              <a:rPr lang="en-US">
                <a:latin typeface="Times New Roman"/>
                <a:ea typeface="Times New Roman"/>
                <a:cs typeface="Times New Roman"/>
                <a:sym typeface="Times New Roman"/>
              </a:rPr>
              <a:pPr algn="r">
                <a:buClr>
                  <a:srgbClr val="000000"/>
                </a:buClr>
                <a:buSzPct val="25000"/>
              </a:pPr>
              <a:t>7</a:t>
            </a:fld>
            <a:endParaRPr lang="en-US" dirty="0">
              <a:latin typeface="Times New Roman"/>
              <a:ea typeface="Times New Roman"/>
              <a:cs typeface="Times New Roman"/>
              <a:sym typeface="Times New Roman"/>
            </a:endParaRPr>
          </a:p>
        </p:txBody>
      </p:sp>
    </p:spTree>
    <p:extLst>
      <p:ext uri="{BB962C8B-B14F-4D97-AF65-F5344CB8AC3E}">
        <p14:creationId xmlns:p14="http://schemas.microsoft.com/office/powerpoint/2010/main" val="41284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279400" y="708025"/>
            <a:ext cx="6299200" cy="3544888"/>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7650" name="Notes Placeholder 2"/>
          <p:cNvSpPr>
            <a:spLocks noGrp="1"/>
          </p:cNvSpPr>
          <p:nvPr>
            <p:ph type="body" idx="1"/>
          </p:nvPr>
        </p:nvSpPr>
        <p:spPr bwMode="auto">
          <a:xfrm>
            <a:off x="685180" y="4488742"/>
            <a:ext cx="5487640" cy="4253424"/>
          </a:xfrm>
          <a:prstGeom prst="rect">
            <a:avLst/>
          </a:prstGeom>
          <a:extLst/>
        </p:spPr>
        <p:txBody>
          <a:bodyPr wrap="square" lIns="91300" tIns="45651" rIns="91300" bIns="45651" numCol="1" anchor="t" anchorCtr="0" compatLnSpc="1">
            <a:prstTxWarp prst="textNoShape">
              <a:avLst/>
            </a:prstTxWarp>
          </a:bodyPr>
          <a:lstStyle/>
          <a:p>
            <a:pPr>
              <a:defRPr/>
            </a:pPr>
            <a:endParaRPr lang="en-US" sz="1400" dirty="0">
              <a:ea typeface="ＭＳ Ｐゴシック" charset="0"/>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83556979-1C6A-1849-9688-71E587EF0ACD}" type="slidenum">
              <a:rPr lang="en-US" altLang="en-US"/>
              <a:pPr/>
              <a:t>8</a:t>
            </a:fld>
            <a:endParaRPr lang="en-US" altLang="en-US" dirty="0"/>
          </a:p>
        </p:txBody>
      </p:sp>
    </p:spTree>
    <p:extLst>
      <p:ext uri="{BB962C8B-B14F-4D97-AF65-F5344CB8AC3E}">
        <p14:creationId xmlns:p14="http://schemas.microsoft.com/office/powerpoint/2010/main" val="2260132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842963" y="527050"/>
            <a:ext cx="5358172" cy="3016250"/>
          </a:xfrm>
          <a:custGeom>
            <a:avLst/>
            <a:gdLst/>
            <a:ahLst/>
            <a:cxnLst/>
            <a:rect l="0" t="0" r="0" b="0"/>
            <a:pathLst>
              <a:path w="120000" h="120000" extrusionOk="0">
                <a:moveTo>
                  <a:pt x="0" y="0"/>
                </a:moveTo>
                <a:lnTo>
                  <a:pt x="120000" y="0"/>
                </a:lnTo>
                <a:lnTo>
                  <a:pt x="120000" y="120000"/>
                </a:lnTo>
                <a:lnTo>
                  <a:pt x="0" y="120000"/>
                </a:lnTo>
                <a:close/>
              </a:path>
            </a:pathLst>
          </a:cu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8675" name="Notes Placeholder 2"/>
          <p:cNvSpPr>
            <a:spLocks noGrp="1"/>
          </p:cNvSpPr>
          <p:nvPr>
            <p:ph type="body" idx="1"/>
          </p:nvPr>
        </p:nvSpPr>
        <p:spPr bwMode="auto">
          <a:xfrm>
            <a:off x="0" y="4752899"/>
            <a:ext cx="6690049" cy="35402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00" tIns="45651" rIns="91300" bIns="45651" numCol="1" anchor="t" anchorCtr="0" compatLnSpc="1">
            <a:prstTxWarp prst="textNoShape">
              <a:avLst/>
            </a:prstTxWarp>
          </a:bodyPr>
          <a:lstStyle/>
          <a:p>
            <a:pPr>
              <a:lnSpc>
                <a:spcPct val="90000"/>
              </a:lnSpc>
            </a:pPr>
            <a:endParaRPr lang="en-US" altLang="en-US" sz="1000" dirty="0">
              <a:ea typeface="MS PGothic" charset="-128"/>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128"/>
              </a:defRPr>
            </a:lvl1pPr>
            <a:lvl2pPr marL="741815" indent="-285313">
              <a:defRPr>
                <a:solidFill>
                  <a:schemeClr val="tx1"/>
                </a:solidFill>
                <a:latin typeface="Calibri" charset="0"/>
                <a:ea typeface="MS PGothic" charset="-128"/>
              </a:defRPr>
            </a:lvl2pPr>
            <a:lvl3pPr marL="1141253" indent="-228251">
              <a:defRPr>
                <a:solidFill>
                  <a:schemeClr val="tx1"/>
                </a:solidFill>
                <a:latin typeface="Calibri" charset="0"/>
                <a:ea typeface="MS PGothic" charset="-128"/>
              </a:defRPr>
            </a:lvl3pPr>
            <a:lvl4pPr marL="1597756" indent="-228251">
              <a:defRPr>
                <a:solidFill>
                  <a:schemeClr val="tx1"/>
                </a:solidFill>
                <a:latin typeface="Calibri" charset="0"/>
                <a:ea typeface="MS PGothic" charset="-128"/>
              </a:defRPr>
            </a:lvl4pPr>
            <a:lvl5pPr marL="2054256" indent="-228251">
              <a:defRPr>
                <a:solidFill>
                  <a:schemeClr val="tx1"/>
                </a:solidFill>
                <a:latin typeface="Calibri" charset="0"/>
                <a:ea typeface="MS PGothic" charset="-128"/>
              </a:defRPr>
            </a:lvl5pPr>
            <a:lvl6pPr marL="2510758" indent="-228251" defTabSz="456502" eaLnBrk="0" fontAlgn="base" hangingPunct="0">
              <a:spcBef>
                <a:spcPct val="0"/>
              </a:spcBef>
              <a:spcAft>
                <a:spcPct val="0"/>
              </a:spcAft>
              <a:defRPr>
                <a:solidFill>
                  <a:schemeClr val="tx1"/>
                </a:solidFill>
                <a:latin typeface="Calibri" charset="0"/>
                <a:ea typeface="MS PGothic" charset="-128"/>
              </a:defRPr>
            </a:lvl6pPr>
            <a:lvl7pPr marL="2967259" indent="-228251" defTabSz="456502" eaLnBrk="0" fontAlgn="base" hangingPunct="0">
              <a:spcBef>
                <a:spcPct val="0"/>
              </a:spcBef>
              <a:spcAft>
                <a:spcPct val="0"/>
              </a:spcAft>
              <a:defRPr>
                <a:solidFill>
                  <a:schemeClr val="tx1"/>
                </a:solidFill>
                <a:latin typeface="Calibri" charset="0"/>
                <a:ea typeface="MS PGothic" charset="-128"/>
              </a:defRPr>
            </a:lvl7pPr>
            <a:lvl8pPr marL="3423761" indent="-228251" defTabSz="456502" eaLnBrk="0" fontAlgn="base" hangingPunct="0">
              <a:spcBef>
                <a:spcPct val="0"/>
              </a:spcBef>
              <a:spcAft>
                <a:spcPct val="0"/>
              </a:spcAft>
              <a:defRPr>
                <a:solidFill>
                  <a:schemeClr val="tx1"/>
                </a:solidFill>
                <a:latin typeface="Calibri" charset="0"/>
                <a:ea typeface="MS PGothic" charset="-128"/>
              </a:defRPr>
            </a:lvl8pPr>
            <a:lvl9pPr marL="3880262" indent="-228251" defTabSz="456502" eaLnBrk="0" fontAlgn="base" hangingPunct="0">
              <a:spcBef>
                <a:spcPct val="0"/>
              </a:spcBef>
              <a:spcAft>
                <a:spcPct val="0"/>
              </a:spcAft>
              <a:defRPr>
                <a:solidFill>
                  <a:schemeClr val="tx1"/>
                </a:solidFill>
                <a:latin typeface="Calibri" charset="0"/>
                <a:ea typeface="MS PGothic" charset="-128"/>
              </a:defRPr>
            </a:lvl9pPr>
          </a:lstStyle>
          <a:p>
            <a:fld id="{9380E1A7-58E5-A542-AE65-EA86B638A8E9}" type="slidenum">
              <a:rPr lang="en-US" altLang="en-US"/>
              <a:pPr/>
              <a:t>9</a:t>
            </a:fld>
            <a:endParaRPr lang="en-US" altLang="en-US" dirty="0"/>
          </a:p>
        </p:txBody>
      </p:sp>
    </p:spTree>
    <p:extLst>
      <p:ext uri="{BB962C8B-B14F-4D97-AF65-F5344CB8AC3E}">
        <p14:creationId xmlns:p14="http://schemas.microsoft.com/office/powerpoint/2010/main" val="994125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37238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20199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488198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4027817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673057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9280366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69254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19877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506318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955082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874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37924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27269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365586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313142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756218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3/14/2018</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03766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3/14/2018</a:t>
            </a:fld>
            <a:endParaRPr lang="en-US" dirty="0">
              <a:solidFill>
                <a:prstClr val="white">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a:t>
            </a:fld>
            <a:endParaRPr lang="en-US" dirty="0">
              <a:solidFill>
                <a:prstClr val="white">
                  <a:tint val="75000"/>
                </a:prstClr>
              </a:solidFill>
            </a:endParaRPr>
          </a:p>
        </p:txBody>
      </p:sp>
    </p:spTree>
    <p:extLst>
      <p:ext uri="{BB962C8B-B14F-4D97-AF65-F5344CB8AC3E}">
        <p14:creationId xmlns:p14="http://schemas.microsoft.com/office/powerpoint/2010/main" val="24282014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nul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nul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nul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nul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null)"/><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32EFB4-6CD9-4E47-BAB4-3E53CF06A0F9}"/>
              </a:ext>
            </a:extLst>
          </p:cNvPr>
          <p:cNvSpPr>
            <a:spLocks noGrp="1"/>
          </p:cNvSpPr>
          <p:nvPr>
            <p:ph type="ctrTitle"/>
          </p:nvPr>
        </p:nvSpPr>
        <p:spPr>
          <a:xfrm>
            <a:off x="1595269" y="482599"/>
            <a:ext cx="9001462" cy="1554163"/>
          </a:xfrm>
        </p:spPr>
        <p:txBody>
          <a:bodyPr/>
          <a:lstStyle/>
          <a:p>
            <a:r>
              <a:rPr lang="en-US" dirty="0"/>
              <a:t>MARYLAND INFANTS &amp; TODDLERS PROGRAM</a:t>
            </a:r>
          </a:p>
        </p:txBody>
      </p:sp>
      <p:sp>
        <p:nvSpPr>
          <p:cNvPr id="3" name="Subtitle 2">
            <a:extLst>
              <a:ext uri="{FF2B5EF4-FFF2-40B4-BE49-F238E27FC236}">
                <a16:creationId xmlns:a16="http://schemas.microsoft.com/office/drawing/2014/main" xmlns="" id="{554DEDAA-589C-F443-AA3F-A440BF56A6BE}"/>
              </a:ext>
            </a:extLst>
          </p:cNvPr>
          <p:cNvSpPr>
            <a:spLocks noGrp="1"/>
          </p:cNvSpPr>
          <p:nvPr>
            <p:ph type="subTitle" idx="1"/>
          </p:nvPr>
        </p:nvSpPr>
        <p:spPr>
          <a:xfrm>
            <a:off x="1595269" y="2700338"/>
            <a:ext cx="9001462" cy="3471862"/>
          </a:xfrm>
        </p:spPr>
        <p:txBody>
          <a:bodyPr>
            <a:normAutofit/>
          </a:bodyPr>
          <a:lstStyle/>
          <a:p>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ea typeface="+mj-ea"/>
                <a:cs typeface="+mj-cs"/>
              </a:rPr>
              <a:t>Consolidated local </a:t>
            </a:r>
            <a:b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ea typeface="+mj-ea"/>
                <a:cs typeface="+mj-cs"/>
              </a:rPr>
            </a:br>
            <a:r>
              <a:rPr lang="en-US" sz="3200" b="1" cap="all" dirty="0">
                <a:solidFill>
                  <a:prstClr val="white"/>
                </a:solidFill>
                <a:effectLst>
                  <a:outerShdw blurRad="50800" dist="63500" dir="2700000" algn="tl" rotWithShape="0">
                    <a:srgbClr val="000000">
                      <a:alpha val="48000"/>
                    </a:srgbClr>
                  </a:outerShdw>
                </a:effectLst>
                <a:latin typeface="Bookman Old Style" panose="02050604050505020204"/>
                <a:ea typeface="+mj-ea"/>
                <a:cs typeface="+mj-cs"/>
              </a:rPr>
              <a:t>implementation grant (CLIG) </a:t>
            </a:r>
            <a:r>
              <a:rPr lang="en-US" sz="3600" b="1" cap="all" dirty="0">
                <a:solidFill>
                  <a:prstClr val="white"/>
                </a:solidFill>
                <a:effectLst>
                  <a:outerShdw blurRad="50800" dist="63500" dir="2700000" algn="tl" rotWithShape="0">
                    <a:srgbClr val="000000">
                      <a:alpha val="48000"/>
                    </a:srgbClr>
                  </a:outerShdw>
                </a:effectLst>
                <a:latin typeface="Bookman Old Style" panose="02050604050505020204"/>
                <a:ea typeface="+mj-ea"/>
                <a:cs typeface="+mj-cs"/>
              </a:rPr>
              <a:t/>
            </a:r>
            <a:br>
              <a:rPr lang="en-US" sz="3600" b="1" cap="all" dirty="0">
                <a:solidFill>
                  <a:prstClr val="white"/>
                </a:solidFill>
                <a:effectLst>
                  <a:outerShdw blurRad="50800" dist="63500" dir="2700000" algn="tl" rotWithShape="0">
                    <a:srgbClr val="000000">
                      <a:alpha val="48000"/>
                    </a:srgbClr>
                  </a:outerShdw>
                </a:effectLst>
                <a:latin typeface="Bookman Old Style" panose="02050604050505020204"/>
                <a:ea typeface="+mj-ea"/>
                <a:cs typeface="+mj-cs"/>
              </a:rPr>
            </a:br>
            <a:endParaRPr lang="en-US" sz="3600" b="1" cap="all" dirty="0">
              <a:solidFill>
                <a:prstClr val="white"/>
              </a:solidFill>
              <a:effectLst>
                <a:outerShdw blurRad="50800" dist="63500" dir="2700000" algn="tl" rotWithShape="0">
                  <a:srgbClr val="000000">
                    <a:alpha val="48000"/>
                  </a:srgbClr>
                </a:outerShdw>
              </a:effectLst>
              <a:latin typeface="Bookman Old Style" panose="02050604050505020204"/>
              <a:ea typeface="+mj-ea"/>
              <a:cs typeface="+mj-cs"/>
            </a:endParaRPr>
          </a:p>
          <a:p>
            <a:r>
              <a:rPr lang="en-US" sz="3600" dirty="0">
                <a:solidFill>
                  <a:sysClr val="window" lastClr="FFFFFF"/>
                </a:solidFill>
                <a:effectLst/>
                <a:latin typeface="Tw Cen MT"/>
              </a:rPr>
              <a:t>SFY 2019 Annual Grants Webinar</a:t>
            </a:r>
            <a:br>
              <a:rPr lang="en-US" sz="3600" dirty="0">
                <a:solidFill>
                  <a:sysClr val="window" lastClr="FFFFFF"/>
                </a:solidFill>
                <a:effectLst/>
                <a:latin typeface="Tw Cen MT"/>
              </a:rPr>
            </a:br>
            <a:r>
              <a:rPr lang="en-US" b="1" dirty="0">
                <a:solidFill>
                  <a:srgbClr val="FF7106"/>
                </a:solidFill>
                <a:effectLst/>
                <a:latin typeface="Tw Cen MT"/>
              </a:rPr>
              <a:t>Wednesday, March </a:t>
            </a:r>
            <a:r>
              <a:rPr lang="en-US" b="1" dirty="0" smtClean="0">
                <a:solidFill>
                  <a:srgbClr val="FF7106"/>
                </a:solidFill>
                <a:effectLst/>
                <a:latin typeface="Tw Cen MT"/>
              </a:rPr>
              <a:t>13, </a:t>
            </a:r>
            <a:r>
              <a:rPr lang="en-US" b="1" dirty="0">
                <a:solidFill>
                  <a:srgbClr val="FF7106"/>
                </a:solidFill>
                <a:effectLst/>
                <a:latin typeface="Tw Cen MT"/>
              </a:rPr>
              <a:t>2018</a:t>
            </a:r>
            <a:endParaRPr lang="en-US" b="1" dirty="0">
              <a:solidFill>
                <a:srgbClr val="FF7106"/>
              </a:solidFill>
            </a:endParaRPr>
          </a:p>
        </p:txBody>
      </p:sp>
    </p:spTree>
    <p:extLst>
      <p:ext uri="{BB962C8B-B14F-4D97-AF65-F5344CB8AC3E}">
        <p14:creationId xmlns:p14="http://schemas.microsoft.com/office/powerpoint/2010/main" val="2898989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53363E-73FD-7944-BC78-159C675B81D5}"/>
              </a:ext>
            </a:extLst>
          </p:cNvPr>
          <p:cNvSpPr>
            <a:spLocks noGrp="1"/>
          </p:cNvSpPr>
          <p:nvPr>
            <p:ph type="title"/>
          </p:nvPr>
        </p:nvSpPr>
        <p:spPr>
          <a:xfrm>
            <a:off x="101600" y="135283"/>
            <a:ext cx="11988800" cy="906117"/>
          </a:xfrm>
          <a:solidFill>
            <a:srgbClr val="FF7106"/>
          </a:solidFill>
        </p:spPr>
        <p:txBody>
          <a:bodyPr>
            <a:noAutofit/>
          </a:bodyPr>
          <a:lstStyle/>
          <a:p>
            <a:r>
              <a:rPr lang="en-US" sz="4000" dirty="0">
                <a:effectLst/>
                <a:sym typeface="Wingdings" pitchFamily="2" charset="2"/>
              </a:rPr>
              <a:t></a:t>
            </a:r>
            <a:r>
              <a:rPr lang="en-US" sz="4000" dirty="0">
                <a:effectLst/>
              </a:rPr>
              <a:t> </a:t>
            </a:r>
            <a:r>
              <a:rPr lang="en-US" sz="4000" dirty="0">
                <a:effectLst>
                  <a:outerShdw algn="tl" rotWithShape="0">
                    <a:srgbClr val="000000">
                      <a:alpha val="48000"/>
                    </a:srgbClr>
                  </a:outerShdw>
                </a:effectLst>
              </a:rPr>
              <a:t>EARLY INTERVENTION PROGRAM PLAN </a:t>
            </a:r>
          </a:p>
        </p:txBody>
      </p:sp>
      <p:sp>
        <p:nvSpPr>
          <p:cNvPr id="3" name="Content Placeholder 2">
            <a:extLst>
              <a:ext uri="{FF2B5EF4-FFF2-40B4-BE49-F238E27FC236}">
                <a16:creationId xmlns:a16="http://schemas.microsoft.com/office/drawing/2014/main" xmlns="" id="{6DD55A0E-C67A-D442-8148-EE75B296CC19}"/>
              </a:ext>
            </a:extLst>
          </p:cNvPr>
          <p:cNvSpPr>
            <a:spLocks noGrp="1"/>
          </p:cNvSpPr>
          <p:nvPr>
            <p:ph idx="1"/>
          </p:nvPr>
        </p:nvSpPr>
        <p:spPr>
          <a:xfrm>
            <a:off x="913795" y="2096064"/>
            <a:ext cx="4728248" cy="3695136"/>
          </a:xfrm>
        </p:spPr>
        <p:txBody>
          <a:bodyPr>
            <a:normAutofit lnSpcReduction="10000"/>
          </a:bodyPr>
          <a:lstStyle/>
          <a:p>
            <a:pPr marL="0" indent="0">
              <a:lnSpc>
                <a:spcPct val="100000"/>
              </a:lnSpc>
              <a:spcBef>
                <a:spcPts val="0"/>
              </a:spcBef>
              <a:buNone/>
            </a:pPr>
            <a:r>
              <a:rPr lang="en-US" sz="2800" dirty="0"/>
              <a:t>🤔 Infrastructure</a:t>
            </a:r>
          </a:p>
          <a:p>
            <a:pPr lvl="1">
              <a:lnSpc>
                <a:spcPct val="100000"/>
              </a:lnSpc>
              <a:spcBef>
                <a:spcPts val="0"/>
              </a:spcBef>
            </a:pPr>
            <a:r>
              <a:rPr lang="en-US" dirty="0"/>
              <a:t>Data-informed decision making</a:t>
            </a:r>
          </a:p>
          <a:p>
            <a:pPr lvl="1">
              <a:lnSpc>
                <a:spcPct val="100000"/>
              </a:lnSpc>
              <a:spcBef>
                <a:spcPts val="0"/>
              </a:spcBef>
            </a:pPr>
            <a:r>
              <a:rPr lang="en-US" dirty="0"/>
              <a:t>Consistent messaging</a:t>
            </a:r>
          </a:p>
          <a:p>
            <a:pPr lvl="1">
              <a:lnSpc>
                <a:spcPct val="100000"/>
              </a:lnSpc>
              <a:spcBef>
                <a:spcPts val="0"/>
              </a:spcBef>
            </a:pPr>
            <a:r>
              <a:rPr lang="en-US" dirty="0"/>
              <a:t>Allocation of resources &amp; supports</a:t>
            </a:r>
          </a:p>
          <a:p>
            <a:pPr lvl="1">
              <a:lnSpc>
                <a:spcPct val="100000"/>
              </a:lnSpc>
              <a:spcBef>
                <a:spcPts val="0"/>
              </a:spcBef>
            </a:pPr>
            <a:r>
              <a:rPr lang="en-US" dirty="0"/>
              <a:t>Ability to manage change</a:t>
            </a:r>
          </a:p>
          <a:p>
            <a:pPr marL="0" indent="0">
              <a:lnSpc>
                <a:spcPct val="100000"/>
              </a:lnSpc>
              <a:spcBef>
                <a:spcPts val="0"/>
              </a:spcBef>
              <a:buNone/>
            </a:pPr>
            <a:endParaRPr lang="en-US" sz="4000" dirty="0"/>
          </a:p>
          <a:p>
            <a:pPr marL="0" indent="0">
              <a:lnSpc>
                <a:spcPct val="100000"/>
              </a:lnSpc>
              <a:spcBef>
                <a:spcPts val="0"/>
              </a:spcBef>
              <a:buNone/>
            </a:pPr>
            <a:r>
              <a:rPr lang="en-US" sz="2800" dirty="0"/>
              <a:t>🤔 Personnel</a:t>
            </a:r>
          </a:p>
          <a:p>
            <a:pPr lvl="1">
              <a:lnSpc>
                <a:spcPct val="100000"/>
              </a:lnSpc>
              <a:spcBef>
                <a:spcPts val="0"/>
              </a:spcBef>
            </a:pPr>
            <a:r>
              <a:rPr lang="en-US" sz="2000" dirty="0"/>
              <a:t>Staff selection</a:t>
            </a:r>
          </a:p>
          <a:p>
            <a:pPr lvl="1">
              <a:lnSpc>
                <a:spcPct val="100000"/>
              </a:lnSpc>
              <a:spcBef>
                <a:spcPts val="0"/>
              </a:spcBef>
            </a:pPr>
            <a:r>
              <a:rPr lang="en-US" sz="2000" dirty="0"/>
              <a:t>Training</a:t>
            </a:r>
          </a:p>
          <a:p>
            <a:pPr lvl="1">
              <a:lnSpc>
                <a:spcPct val="100000"/>
              </a:lnSpc>
              <a:spcBef>
                <a:spcPts val="0"/>
              </a:spcBef>
            </a:pPr>
            <a:r>
              <a:rPr lang="en-US" sz="2000" dirty="0"/>
              <a:t>Coaching</a:t>
            </a:r>
          </a:p>
          <a:p>
            <a:pPr lvl="1">
              <a:lnSpc>
                <a:spcPct val="100000"/>
              </a:lnSpc>
              <a:spcBef>
                <a:spcPts val="0"/>
              </a:spcBef>
            </a:pPr>
            <a:r>
              <a:rPr lang="en-US" sz="2000" dirty="0"/>
              <a:t>Performance assessment/fidelity</a:t>
            </a:r>
          </a:p>
          <a:p>
            <a:pPr marL="0" indent="0">
              <a:buNone/>
            </a:pPr>
            <a:endParaRPr lang="en-US" sz="2800" dirty="0"/>
          </a:p>
        </p:txBody>
      </p:sp>
      <p:sp>
        <p:nvSpPr>
          <p:cNvPr id="5" name="Right Brace 4">
            <a:extLst>
              <a:ext uri="{FF2B5EF4-FFF2-40B4-BE49-F238E27FC236}">
                <a16:creationId xmlns:a16="http://schemas.microsoft.com/office/drawing/2014/main" xmlns="" id="{B541DA30-73DD-B44B-B2BA-825E85A5F5E2}"/>
              </a:ext>
            </a:extLst>
          </p:cNvPr>
          <p:cNvSpPr/>
          <p:nvPr/>
        </p:nvSpPr>
        <p:spPr>
          <a:xfrm>
            <a:off x="4954044" y="1893404"/>
            <a:ext cx="2081719" cy="4100455"/>
          </a:xfrm>
          <a:prstGeom prst="rightBrace">
            <a:avLst>
              <a:gd name="adj1" fmla="val 8333"/>
              <a:gd name="adj2" fmla="val 45112"/>
            </a:avLst>
          </a:prstGeom>
          <a:noFill/>
          <a:ln w="635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TextBox 5">
            <a:extLst>
              <a:ext uri="{FF2B5EF4-FFF2-40B4-BE49-F238E27FC236}">
                <a16:creationId xmlns:a16="http://schemas.microsoft.com/office/drawing/2014/main" xmlns="" id="{FBCF3FFA-9DE3-6343-A61E-5DD940DED317}"/>
              </a:ext>
            </a:extLst>
          </p:cNvPr>
          <p:cNvSpPr txBox="1"/>
          <p:nvPr/>
        </p:nvSpPr>
        <p:spPr>
          <a:xfrm>
            <a:off x="7221696" y="2235121"/>
            <a:ext cx="4868704" cy="3293209"/>
          </a:xfrm>
          <a:prstGeom prst="rect">
            <a:avLst/>
          </a:prstGeom>
          <a:noFill/>
          <a:ln w="19050">
            <a:solidFill>
              <a:srgbClr val="FF7106"/>
            </a:solidFill>
          </a:ln>
        </p:spPr>
        <p:txBody>
          <a:bodyPr wrap="square" rtlCol="0">
            <a:spAutoFit/>
          </a:bodyPr>
          <a:lstStyle/>
          <a:p>
            <a:r>
              <a:rPr lang="en-US" sz="2800" dirty="0"/>
              <a:t>👉 Plan </a:t>
            </a:r>
            <a:r>
              <a:rPr lang="en-US" sz="2400" dirty="0"/>
              <a:t>Sections:</a:t>
            </a:r>
          </a:p>
          <a:p>
            <a:pPr lvl="1"/>
            <a:r>
              <a:rPr lang="en-US" sz="2000" dirty="0">
                <a:sym typeface="Wingdings" pitchFamily="2" charset="2"/>
              </a:rPr>
              <a:t> </a:t>
            </a:r>
            <a:r>
              <a:rPr lang="en-US" sz="2000" dirty="0"/>
              <a:t>Improvement/Corrective  	Action Plan</a:t>
            </a:r>
          </a:p>
          <a:p>
            <a:pPr lvl="1"/>
            <a:r>
              <a:rPr lang="en-US" sz="2000" dirty="0">
                <a:sym typeface="Wingdings" pitchFamily="2" charset="2"/>
              </a:rPr>
              <a:t></a:t>
            </a:r>
            <a:r>
              <a:rPr lang="en-US" sz="2000" dirty="0"/>
              <a:t> Public Awareness Plan</a:t>
            </a:r>
          </a:p>
          <a:p>
            <a:pPr lvl="1"/>
            <a:r>
              <a:rPr lang="en-US" sz="2000" dirty="0">
                <a:sym typeface="Wingdings" pitchFamily="2" charset="2"/>
              </a:rPr>
              <a:t></a:t>
            </a:r>
            <a:r>
              <a:rPr lang="en-US" sz="2000" dirty="0"/>
              <a:t> Child Outcomes Summary  	Process</a:t>
            </a:r>
          </a:p>
          <a:p>
            <a:pPr lvl="1"/>
            <a:r>
              <a:rPr lang="en-US" sz="2000" dirty="0">
                <a:sym typeface="Wingdings" pitchFamily="2" charset="2"/>
              </a:rPr>
              <a:t></a:t>
            </a:r>
            <a:r>
              <a:rPr lang="en-US" sz="2000" dirty="0"/>
              <a:t> Effective IFSP Development</a:t>
            </a:r>
          </a:p>
          <a:p>
            <a:pPr marL="801688" lvl="1" indent="-334963" defTabSz="969963">
              <a:buFont typeface="Wingdings" panose="05000000000000000000" pitchFamily="2" charset="2"/>
              <a:buChar char="P"/>
            </a:pPr>
            <a:r>
              <a:rPr lang="en-US" sz="2000" dirty="0"/>
              <a:t>Comprehensive System of             Personnel Development (CSPD)</a:t>
            </a:r>
          </a:p>
          <a:p>
            <a:pPr lvl="1"/>
            <a:r>
              <a:rPr lang="en-US" sz="2000" dirty="0"/>
              <a:t>       Plan </a:t>
            </a:r>
          </a:p>
        </p:txBody>
      </p:sp>
    </p:spTree>
    <p:extLst>
      <p:ext uri="{BB962C8B-B14F-4D97-AF65-F5344CB8AC3E}">
        <p14:creationId xmlns:p14="http://schemas.microsoft.com/office/powerpoint/2010/main" val="1177972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C85340BB-B285-D54D-8411-AB438DB31404}"/>
              </a:ext>
            </a:extLst>
          </p:cNvPr>
          <p:cNvSpPr>
            <a:spLocks noGrp="1"/>
          </p:cNvSpPr>
          <p:nvPr>
            <p:ph type="title"/>
          </p:nvPr>
        </p:nvSpPr>
        <p:spPr>
          <a:xfrm>
            <a:off x="88900" y="60899"/>
            <a:ext cx="12014200" cy="713801"/>
          </a:xfrm>
          <a:solidFill>
            <a:srgbClr val="FF7106"/>
          </a:solidFill>
        </p:spPr>
        <p:txBody>
          <a:bodyPr>
            <a:noAutofit/>
          </a:bodyPr>
          <a:lstStyle/>
          <a:p>
            <a:pPr algn="ctr"/>
            <a:r>
              <a:rPr lang="en-US" sz="3200" dirty="0">
                <a:effectLst>
                  <a:outerShdw algn="tl" rotWithShape="0">
                    <a:srgbClr val="000000">
                      <a:alpha val="48000"/>
                    </a:srgbClr>
                  </a:outerShdw>
                </a:effectLst>
              </a:rPr>
              <a:t>Early Intervention Program Plan</a:t>
            </a:r>
          </a:p>
        </p:txBody>
      </p:sp>
      <p:sp>
        <p:nvSpPr>
          <p:cNvPr id="6" name="Text Placeholder 5">
            <a:extLst>
              <a:ext uri="{FF2B5EF4-FFF2-40B4-BE49-F238E27FC236}">
                <a16:creationId xmlns:a16="http://schemas.microsoft.com/office/drawing/2014/main" xmlns="" id="{D3600534-FB98-AD42-870E-4F5358F247FB}"/>
              </a:ext>
            </a:extLst>
          </p:cNvPr>
          <p:cNvSpPr>
            <a:spLocks noGrp="1"/>
          </p:cNvSpPr>
          <p:nvPr>
            <p:ph type="body" idx="1"/>
          </p:nvPr>
        </p:nvSpPr>
        <p:spPr>
          <a:xfrm>
            <a:off x="1244600" y="6091677"/>
            <a:ext cx="9944100" cy="601223"/>
          </a:xfrm>
        </p:spPr>
        <p:txBody>
          <a:bodyPr>
            <a:normAutofit lnSpcReduction="10000"/>
          </a:bodyPr>
          <a:lstStyle/>
          <a:p>
            <a:pPr marL="457200" lvl="1" indent="0">
              <a:buNone/>
            </a:pPr>
            <a:r>
              <a:rPr lang="en-US" sz="2800" dirty="0"/>
              <a:t>Helps ensure alignment between areas of the CLIG</a:t>
            </a:r>
          </a:p>
        </p:txBody>
      </p:sp>
      <p:sp>
        <p:nvSpPr>
          <p:cNvPr id="2" name="Rectangle 1">
            <a:extLst>
              <a:ext uri="{FF2B5EF4-FFF2-40B4-BE49-F238E27FC236}">
                <a16:creationId xmlns:a16="http://schemas.microsoft.com/office/drawing/2014/main" xmlns="" id="{79583F3C-E302-C045-B207-9699E8374449}"/>
              </a:ext>
            </a:extLst>
          </p:cNvPr>
          <p:cNvSpPr/>
          <p:nvPr/>
        </p:nvSpPr>
        <p:spPr>
          <a:xfrm>
            <a:off x="450850" y="1733281"/>
            <a:ext cx="11290300" cy="1200329"/>
          </a:xfrm>
          <a:prstGeom prst="rect">
            <a:avLst/>
          </a:prstGeom>
          <a:solidFill>
            <a:srgbClr val="FF7106"/>
          </a:solidFill>
        </p:spPr>
        <p:txBody>
          <a:bodyPr wrap="square">
            <a:spAutoFit/>
          </a:bodyPr>
          <a:lstStyle/>
          <a:p>
            <a:r>
              <a:rPr lang="en-US" b="1" dirty="0">
                <a:solidFill>
                  <a:schemeClr val="bg1"/>
                </a:solidFill>
              </a:rPr>
              <a:t>☛ </a:t>
            </a:r>
            <a:r>
              <a:rPr lang="en-US" dirty="0">
                <a:solidFill>
                  <a:schemeClr val="bg1"/>
                </a:solidFill>
              </a:rPr>
              <a:t>Please use the questions in the </a:t>
            </a:r>
            <a:r>
              <a:rPr lang="en-US" b="1" dirty="0">
                <a:solidFill>
                  <a:schemeClr val="bg1"/>
                </a:solidFill>
              </a:rPr>
              <a:t>System Considerations Table</a:t>
            </a:r>
            <a:r>
              <a:rPr lang="en-US" dirty="0">
                <a:solidFill>
                  <a:schemeClr val="bg1"/>
                </a:solidFill>
              </a:rPr>
              <a:t> in each section of the program plan to address both the facilitators and barriers to full implementation in the primary areas of infrastructure and personnel development to guide the team’s root cause analysis and planning. The Early Intervention Program Plan Template (required), including data analysis tables, is included in the Attachments section.</a:t>
            </a:r>
          </a:p>
        </p:txBody>
      </p:sp>
      <p:graphicFrame>
        <p:nvGraphicFramePr>
          <p:cNvPr id="4" name="Table 3">
            <a:extLst>
              <a:ext uri="{FF2B5EF4-FFF2-40B4-BE49-F238E27FC236}">
                <a16:creationId xmlns:a16="http://schemas.microsoft.com/office/drawing/2014/main" xmlns="" id="{DBA448CE-F519-014C-9A4B-5879D35BEFB5}"/>
              </a:ext>
            </a:extLst>
          </p:cNvPr>
          <p:cNvGraphicFramePr>
            <a:graphicFrameLocks noGrp="1"/>
          </p:cNvGraphicFramePr>
          <p:nvPr>
            <p:extLst>
              <p:ext uri="{D42A27DB-BD31-4B8C-83A1-F6EECF244321}">
                <p14:modId xmlns:p14="http://schemas.microsoft.com/office/powerpoint/2010/main" val="832479218"/>
              </p:ext>
            </p:extLst>
          </p:nvPr>
        </p:nvGraphicFramePr>
        <p:xfrm>
          <a:off x="442384" y="3261891"/>
          <a:ext cx="11290300" cy="1416050"/>
        </p:xfrm>
        <a:graphic>
          <a:graphicData uri="http://schemas.openxmlformats.org/drawingml/2006/table">
            <a:tbl>
              <a:tblPr firstRow="1" firstCol="1" bandRow="1"/>
              <a:tblGrid>
                <a:gridCol w="2016778">
                  <a:extLst>
                    <a:ext uri="{9D8B030D-6E8A-4147-A177-3AD203B41FA5}">
                      <a16:colId xmlns:a16="http://schemas.microsoft.com/office/drawing/2014/main" xmlns="" val="4215344275"/>
                    </a:ext>
                  </a:extLst>
                </a:gridCol>
                <a:gridCol w="4749184">
                  <a:extLst>
                    <a:ext uri="{9D8B030D-6E8A-4147-A177-3AD203B41FA5}">
                      <a16:colId xmlns:a16="http://schemas.microsoft.com/office/drawing/2014/main" xmlns="" val="316989916"/>
                    </a:ext>
                  </a:extLst>
                </a:gridCol>
                <a:gridCol w="4524338">
                  <a:extLst>
                    <a:ext uri="{9D8B030D-6E8A-4147-A177-3AD203B41FA5}">
                      <a16:colId xmlns:a16="http://schemas.microsoft.com/office/drawing/2014/main" xmlns="" val="3743431852"/>
                    </a:ext>
                  </a:extLst>
                </a:gridCol>
              </a:tblGrid>
              <a:tr h="377614">
                <a:tc>
                  <a:txBody>
                    <a:bodyPr/>
                    <a:lstStyle/>
                    <a:p>
                      <a:pPr marL="0" marR="0" algn="ctr">
                        <a:spcBef>
                          <a:spcPts val="0"/>
                        </a:spcBef>
                        <a:spcAft>
                          <a:spcPts val="0"/>
                        </a:spcAft>
                      </a:pPr>
                      <a:r>
                        <a:rPr lang="en-US" sz="1200" b="1"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p>
                      <a:pPr marL="0" marR="0" algn="ctr">
                        <a:spcBef>
                          <a:spcPts val="0"/>
                        </a:spcBef>
                        <a:spcAft>
                          <a:spcPts val="0"/>
                        </a:spcAft>
                      </a:pPr>
                      <a:r>
                        <a:rPr lang="en-US" sz="1200" b="1" dirty="0">
                          <a:effectLst/>
                          <a:latin typeface="Palatino" pitchFamily="2" charset="77"/>
                          <a:ea typeface="Times" pitchFamily="2" charset="0"/>
                          <a:cs typeface="Arial" panose="020B0604020202020204" pitchFamily="34" charset="0"/>
                        </a:rPr>
                        <a:t>Focus Area</a:t>
                      </a:r>
                      <a:endParaRPr lang="en-US" sz="1200" dirty="0">
                        <a:effectLst/>
                        <a:latin typeface="Palatino" pitchFamily="2" charset="77"/>
                        <a:ea typeface="Times" pitchFamily="2"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1200" b="1" dirty="0">
                          <a:effectLst/>
                          <a:latin typeface="Palatino" pitchFamily="2" charset="77"/>
                          <a:ea typeface="Times" pitchFamily="2" charset="0"/>
                          <a:cs typeface="Arial" panose="020B0604020202020204" pitchFamily="34" charset="0"/>
                        </a:rPr>
                        <a:t>Infrastructure Development </a:t>
                      </a:r>
                    </a:p>
                    <a:p>
                      <a:pPr marL="0" marR="0" algn="ctr">
                        <a:spcBef>
                          <a:spcPts val="0"/>
                        </a:spcBef>
                        <a:spcAft>
                          <a:spcPts val="0"/>
                        </a:spcAft>
                      </a:pPr>
                      <a:r>
                        <a:rPr lang="en-US" sz="1200" b="1" dirty="0">
                          <a:effectLst/>
                          <a:latin typeface="Palatino" pitchFamily="2" charset="77"/>
                          <a:ea typeface="Times" pitchFamily="2" charset="0"/>
                          <a:cs typeface="Arial" panose="020B0604020202020204" pitchFamily="34" charset="0"/>
                        </a:rPr>
                        <a:t>Considerations</a:t>
                      </a:r>
                      <a:endParaRPr lang="en-US" sz="1200" dirty="0">
                        <a:effectLst/>
                        <a:latin typeface="Palatino" pitchFamily="2" charset="77"/>
                        <a:ea typeface="Times" pitchFamily="2"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marL="0" marR="0" algn="ctr">
                        <a:spcBef>
                          <a:spcPts val="0"/>
                        </a:spcBef>
                        <a:spcAft>
                          <a:spcPts val="0"/>
                        </a:spcAft>
                      </a:pPr>
                      <a:r>
                        <a:rPr lang="en-US" sz="1200" b="1" dirty="0">
                          <a:effectLst/>
                          <a:latin typeface="Palatino" pitchFamily="2" charset="77"/>
                          <a:ea typeface="Times" pitchFamily="2" charset="0"/>
                          <a:cs typeface="Arial" panose="020B0604020202020204" pitchFamily="34" charset="0"/>
                        </a:rPr>
                        <a:t>*Personnel Development</a:t>
                      </a:r>
                      <a:endParaRPr lang="en-US" sz="1200" dirty="0">
                        <a:effectLst/>
                        <a:latin typeface="Palatino" pitchFamily="2" charset="77"/>
                        <a:ea typeface="Times" pitchFamily="2" charset="0"/>
                        <a:cs typeface="Times New Roman" panose="02020603050405020304" pitchFamily="18" charset="0"/>
                      </a:endParaRPr>
                    </a:p>
                    <a:p>
                      <a:pPr marL="0" marR="0" algn="ctr">
                        <a:spcBef>
                          <a:spcPts val="0"/>
                        </a:spcBef>
                        <a:spcAft>
                          <a:spcPts val="0"/>
                        </a:spcAft>
                      </a:pPr>
                      <a:r>
                        <a:rPr lang="en-US" sz="1200" b="1" dirty="0">
                          <a:effectLst/>
                          <a:latin typeface="Palatino" pitchFamily="2" charset="77"/>
                          <a:ea typeface="Times" pitchFamily="2" charset="0"/>
                          <a:cs typeface="Arial" panose="020B0604020202020204" pitchFamily="34" charset="0"/>
                        </a:rPr>
                        <a:t>Considerations </a:t>
                      </a:r>
                      <a:endParaRPr lang="en-US" sz="1200" dirty="0">
                        <a:effectLst/>
                        <a:latin typeface="Palatino" pitchFamily="2" charset="77"/>
                        <a:ea typeface="Times" pitchFamily="2"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extLst>
                  <a:ext uri="{0D108BD9-81ED-4DB2-BD59-A6C34878D82A}">
                    <a16:rowId xmlns:a16="http://schemas.microsoft.com/office/drawing/2014/main" xmlns="" val="4021289799"/>
                  </a:ext>
                </a:extLst>
              </a:tr>
              <a:tr h="1038436">
                <a:tc>
                  <a:txBody>
                    <a:bodyPr/>
                    <a:lstStyle/>
                    <a:p>
                      <a:pPr marL="0" marR="0">
                        <a:spcBef>
                          <a:spcPts val="0"/>
                        </a:spcBef>
                        <a:spcAft>
                          <a:spcPts val="0"/>
                        </a:spcAft>
                      </a:pPr>
                      <a:r>
                        <a:rPr lang="en-US" sz="1100" b="1"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p>
                      <a:pPr marL="0" marR="0">
                        <a:spcBef>
                          <a:spcPts val="0"/>
                        </a:spcBef>
                        <a:spcAft>
                          <a:spcPts val="0"/>
                        </a:spcAft>
                      </a:pPr>
                      <a:r>
                        <a:rPr lang="en-US" sz="1100" b="1"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solidFill>
                  </a:tcPr>
                </a:tc>
                <a:tc>
                  <a:txBody>
                    <a:bodyPr/>
                    <a:lstStyle/>
                    <a:p>
                      <a:pPr marL="0" marR="0">
                        <a:spcBef>
                          <a:spcPts val="0"/>
                        </a:spcBef>
                        <a:spcAft>
                          <a:spcPts val="0"/>
                        </a:spcAft>
                      </a:pPr>
                      <a:r>
                        <a:rPr lang="en-US" sz="1100"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lt1"/>
                    </a:solidFill>
                  </a:tcPr>
                </a:tc>
                <a:tc>
                  <a:txBody>
                    <a:bodyPr/>
                    <a:lstStyle/>
                    <a:p>
                      <a:pPr marL="228600" marR="0">
                        <a:spcBef>
                          <a:spcPts val="0"/>
                        </a:spcBef>
                        <a:spcAft>
                          <a:spcPts val="0"/>
                        </a:spcAft>
                      </a:pPr>
                      <a:r>
                        <a:rPr lang="en-US" sz="1100"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p>
                      <a:pPr marL="228600" marR="0">
                        <a:spcBef>
                          <a:spcPts val="0"/>
                        </a:spcBef>
                        <a:spcAft>
                          <a:spcPts val="0"/>
                        </a:spcAft>
                      </a:pPr>
                      <a:r>
                        <a:rPr lang="en-US" sz="1100"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p>
                      <a:pPr marL="228600" marR="0">
                        <a:spcBef>
                          <a:spcPts val="0"/>
                        </a:spcBef>
                        <a:spcAft>
                          <a:spcPts val="0"/>
                        </a:spcAft>
                      </a:pPr>
                      <a:r>
                        <a:rPr lang="en-US" sz="1100"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p>
                      <a:pPr marL="0" marR="0">
                        <a:spcBef>
                          <a:spcPts val="0"/>
                        </a:spcBef>
                        <a:spcAft>
                          <a:spcPts val="0"/>
                        </a:spcAft>
                      </a:pPr>
                      <a:r>
                        <a:rPr lang="en-US" sz="1100"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p>
                      <a:pPr marL="228600" marR="0">
                        <a:spcBef>
                          <a:spcPts val="0"/>
                        </a:spcBef>
                        <a:spcAft>
                          <a:spcPts val="0"/>
                        </a:spcAft>
                      </a:pPr>
                      <a:r>
                        <a:rPr lang="en-US" sz="1100"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p>
                      <a:pPr marL="228600" marR="0">
                        <a:spcBef>
                          <a:spcPts val="0"/>
                        </a:spcBef>
                        <a:spcAft>
                          <a:spcPts val="0"/>
                        </a:spcAft>
                      </a:pPr>
                      <a:r>
                        <a:rPr lang="en-US" sz="1100" dirty="0">
                          <a:effectLst/>
                          <a:latin typeface="Palatino" pitchFamily="2" charset="77"/>
                          <a:ea typeface="Times" pitchFamily="2" charset="0"/>
                          <a:cs typeface="Arial" panose="020B0604020202020204" pitchFamily="34" charset="0"/>
                        </a:rPr>
                        <a:t> </a:t>
                      </a:r>
                      <a:endParaRPr lang="en-US" sz="1200" dirty="0">
                        <a:effectLst/>
                        <a:latin typeface="Palatino" pitchFamily="2" charset="77"/>
                        <a:ea typeface="Times" pitchFamily="2"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E0E0"/>
                    </a:solidFill>
                  </a:tcPr>
                </a:tc>
                <a:extLst>
                  <a:ext uri="{0D108BD9-81ED-4DB2-BD59-A6C34878D82A}">
                    <a16:rowId xmlns:a16="http://schemas.microsoft.com/office/drawing/2014/main" xmlns="" val="3698385451"/>
                  </a:ext>
                </a:extLst>
              </a:tr>
            </a:tbl>
          </a:graphicData>
        </a:graphic>
      </p:graphicFrame>
      <p:sp>
        <p:nvSpPr>
          <p:cNvPr id="7" name="Rectangle 6">
            <a:extLst>
              <a:ext uri="{FF2B5EF4-FFF2-40B4-BE49-F238E27FC236}">
                <a16:creationId xmlns:a16="http://schemas.microsoft.com/office/drawing/2014/main" xmlns="" id="{C1F07740-E53B-084F-A15B-1700DF8381A9}"/>
              </a:ext>
            </a:extLst>
          </p:cNvPr>
          <p:cNvSpPr/>
          <p:nvPr/>
        </p:nvSpPr>
        <p:spPr>
          <a:xfrm>
            <a:off x="0" y="4677941"/>
            <a:ext cx="11741150" cy="646331"/>
          </a:xfrm>
          <a:prstGeom prst="rect">
            <a:avLst/>
          </a:prstGeom>
        </p:spPr>
        <p:txBody>
          <a:bodyPr wrap="square">
            <a:spAutoFit/>
          </a:bodyPr>
          <a:lstStyle/>
          <a:p>
            <a:pPr marL="457200" marR="0">
              <a:spcBef>
                <a:spcPts val="0"/>
              </a:spcBef>
              <a:spcAft>
                <a:spcPts val="0"/>
              </a:spcAft>
            </a:pPr>
            <a:r>
              <a:rPr lang="en-US" b="1" dirty="0">
                <a:latin typeface="Palatino" pitchFamily="2" charset="77"/>
                <a:ea typeface="Times" pitchFamily="2" charset="0"/>
                <a:cs typeface="Times New Roman" panose="02020603050405020304" pitchFamily="18" charset="0"/>
              </a:rPr>
              <a:t>*Items in the “Personnel Development Strategies” column in each section of the EI PROGRAM PLAN must be included in your CSPD Plan.</a:t>
            </a:r>
            <a:endParaRPr lang="en-US" sz="2800" dirty="0">
              <a:effectLst/>
              <a:latin typeface="Palatino" pitchFamily="2" charset="77"/>
              <a:ea typeface="Times" pitchFamily="2" charset="0"/>
              <a:cs typeface="Times New Roman" panose="02020603050405020304" pitchFamily="18" charset="0"/>
            </a:endParaRPr>
          </a:p>
        </p:txBody>
      </p:sp>
    </p:spTree>
    <p:extLst>
      <p:ext uri="{BB962C8B-B14F-4D97-AF65-F5344CB8AC3E}">
        <p14:creationId xmlns:p14="http://schemas.microsoft.com/office/powerpoint/2010/main" val="739431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0" y="88900"/>
            <a:ext cx="11988800" cy="965200"/>
          </a:xfrm>
          <a:solidFill>
            <a:srgbClr val="FF7106"/>
          </a:solidFill>
        </p:spPr>
        <p:txBody>
          <a:bodyPr>
            <a:noAutofit/>
          </a:bodyPr>
          <a:lstStyle/>
          <a:p>
            <a:pPr algn="ctr">
              <a:defRPr/>
            </a:pPr>
            <a:r>
              <a:rPr lang="en-US" sz="3200" dirty="0">
                <a:effectLst>
                  <a:outerShdw algn="tl" rotWithShape="0">
                    <a:srgbClr val="000000">
                      <a:alpha val="48000"/>
                    </a:srgbClr>
                  </a:outerShdw>
                </a:effectLst>
                <a:cs typeface="ＭＳ Ｐゴシック" charset="0"/>
              </a:rPr>
              <a:t>Section I:</a:t>
            </a:r>
            <a:br>
              <a:rPr lang="en-US" sz="3200" dirty="0">
                <a:effectLst>
                  <a:outerShdw algn="tl" rotWithShape="0">
                    <a:srgbClr val="000000">
                      <a:alpha val="48000"/>
                    </a:srgbClr>
                  </a:outerShdw>
                </a:effectLst>
                <a:cs typeface="ＭＳ Ｐゴシック" charset="0"/>
              </a:rPr>
            </a:br>
            <a:r>
              <a:rPr lang="en-US" sz="3200" dirty="0">
                <a:effectLst>
                  <a:outerShdw algn="tl" rotWithShape="0">
                    <a:srgbClr val="000000">
                      <a:alpha val="48000"/>
                    </a:srgbClr>
                  </a:outerShdw>
                </a:effectLst>
                <a:cs typeface="ＭＳ Ｐゴシック" charset="0"/>
              </a:rPr>
              <a:t>Local Improvement/Corrective Action Plan</a:t>
            </a:r>
          </a:p>
        </p:txBody>
      </p:sp>
      <p:sp>
        <p:nvSpPr>
          <p:cNvPr id="10" name="Rectangle 2">
            <a:extLst>
              <a:ext uri="{FF2B5EF4-FFF2-40B4-BE49-F238E27FC236}">
                <a16:creationId xmlns:a16="http://schemas.microsoft.com/office/drawing/2014/main" xmlns="" id="{35A32A72-83EA-D849-B78F-87BAE89BDE37}"/>
              </a:ext>
            </a:extLst>
          </p:cNvPr>
          <p:cNvSpPr>
            <a:spLocks noChangeArrowheads="1"/>
          </p:cNvSpPr>
          <p:nvPr/>
        </p:nvSpPr>
        <p:spPr bwMode="auto">
          <a:xfrm>
            <a:off x="6246902" y="2024778"/>
            <a:ext cx="530851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Wingdings" pitchFamily="2" charset="2"/>
              <a:buChar char="Ø"/>
            </a:pPr>
            <a:r>
              <a:rPr lang="en-US" sz="2000" b="1" dirty="0"/>
              <a:t>For SFY 2017 data, IPs/CAPs were assigned in March 2018 and are due within 30 days.</a:t>
            </a:r>
          </a:p>
          <a:p>
            <a:r>
              <a:rPr lang="en-US" sz="2000" b="1" dirty="0"/>
              <a:t>  </a:t>
            </a:r>
          </a:p>
          <a:p>
            <a:pPr marL="285750" indent="-285750">
              <a:buFont typeface="Wingdings" pitchFamily="2" charset="2"/>
              <a:buChar char="Ø"/>
            </a:pPr>
            <a:r>
              <a:rPr lang="en-US" sz="2000" b="1" dirty="0"/>
              <a:t>Use the System Consideration questions to think about infrastructure shifts and personnel development needs.</a:t>
            </a:r>
          </a:p>
          <a:p>
            <a:endParaRPr lang="en-US" sz="2000" b="1" dirty="0"/>
          </a:p>
          <a:p>
            <a:pPr marL="285750" indent="-285750">
              <a:buFont typeface="Wingdings" pitchFamily="2" charset="2"/>
              <a:buChar char="Ø"/>
            </a:pPr>
            <a:r>
              <a:rPr lang="en-US" sz="2000" b="1" dirty="0"/>
              <a:t>It may be helpful to work on this section as you work on your IPs/CAPs as there is overlap.</a:t>
            </a:r>
            <a:endParaRPr lang="en-US" sz="2000" dirty="0"/>
          </a:p>
        </p:txBody>
      </p:sp>
      <p:pic>
        <p:nvPicPr>
          <p:cNvPr id="6" name="Picture 5">
            <a:extLst>
              <a:ext uri="{FF2B5EF4-FFF2-40B4-BE49-F238E27FC236}">
                <a16:creationId xmlns:a16="http://schemas.microsoft.com/office/drawing/2014/main" xmlns="" id="{19D97B61-6E1D-1641-B491-AD5663835278}"/>
              </a:ext>
            </a:extLst>
          </p:cNvPr>
          <p:cNvPicPr/>
          <p:nvPr/>
        </p:nvPicPr>
        <p:blipFill rotWithShape="1">
          <a:blip r:embed="rId3"/>
          <a:srcRect l="6541" t="4023" r="4498" b="16707"/>
          <a:stretch/>
        </p:blipFill>
        <p:spPr>
          <a:xfrm>
            <a:off x="1504950" y="1435100"/>
            <a:ext cx="4387850" cy="4965009"/>
          </a:xfrm>
          <a:prstGeom prst="rect">
            <a:avLst/>
          </a:prstGeom>
          <a:solidFill>
            <a:sysClr val="window" lastClr="FFFFFF"/>
          </a:solidFill>
        </p:spPr>
      </p:pic>
    </p:spTree>
    <p:extLst>
      <p:ext uri="{BB962C8B-B14F-4D97-AF65-F5344CB8AC3E}">
        <p14:creationId xmlns:p14="http://schemas.microsoft.com/office/powerpoint/2010/main" val="3098843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7001" y="127001"/>
            <a:ext cx="11925300" cy="952499"/>
          </a:xfrm>
          <a:solidFill>
            <a:srgbClr val="FF7106"/>
          </a:solidFill>
        </p:spPr>
        <p:txBody>
          <a:bodyPr>
            <a:noAutofit/>
          </a:bodyPr>
          <a:lstStyle/>
          <a:p>
            <a:pPr algn="ctr">
              <a:defRPr/>
            </a:pPr>
            <a:r>
              <a:rPr lang="en-US" sz="3200" dirty="0">
                <a:effectLst>
                  <a:outerShdw algn="tl" rotWithShape="0">
                    <a:srgbClr val="000000">
                      <a:alpha val="48000"/>
                    </a:srgbClr>
                  </a:outerShdw>
                </a:effectLst>
                <a:cs typeface="ＭＳ Ｐゴシック" charset="0"/>
              </a:rPr>
              <a:t>Section II:</a:t>
            </a:r>
            <a:br>
              <a:rPr lang="en-US" sz="3200" dirty="0">
                <a:effectLst>
                  <a:outerShdw algn="tl" rotWithShape="0">
                    <a:srgbClr val="000000">
                      <a:alpha val="48000"/>
                    </a:srgbClr>
                  </a:outerShdw>
                </a:effectLst>
                <a:cs typeface="ＭＳ Ｐゴシック" charset="0"/>
              </a:rPr>
            </a:br>
            <a:r>
              <a:rPr lang="en-US" sz="3200" dirty="0">
                <a:effectLst>
                  <a:outerShdw algn="tl" rotWithShape="0">
                    <a:srgbClr val="000000">
                      <a:alpha val="48000"/>
                    </a:srgbClr>
                  </a:outerShdw>
                </a:effectLst>
                <a:cs typeface="ＭＳ Ｐゴシック" charset="0"/>
              </a:rPr>
              <a:t>Public Awareness Plan</a:t>
            </a:r>
          </a:p>
        </p:txBody>
      </p:sp>
      <p:pic>
        <p:nvPicPr>
          <p:cNvPr id="8" name="Picture 7">
            <a:extLst>
              <a:ext uri="{FF2B5EF4-FFF2-40B4-BE49-F238E27FC236}">
                <a16:creationId xmlns:a16="http://schemas.microsoft.com/office/drawing/2014/main" xmlns="" id="{5975CC94-AA2B-EF4B-AB5D-21D6C71473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3251" y="1194564"/>
            <a:ext cx="3657601" cy="2590037"/>
          </a:xfrm>
          <a:prstGeom prst="rect">
            <a:avLst/>
          </a:prstGeom>
        </p:spPr>
      </p:pic>
      <p:graphicFrame>
        <p:nvGraphicFramePr>
          <p:cNvPr id="13" name="Object 12">
            <a:extLst>
              <a:ext uri="{FF2B5EF4-FFF2-40B4-BE49-F238E27FC236}">
                <a16:creationId xmlns:a16="http://schemas.microsoft.com/office/drawing/2014/main" xmlns="" id="{6103EEFB-88D1-DD45-8A63-FE75E0AFEB58}"/>
              </a:ext>
            </a:extLst>
          </p:cNvPr>
          <p:cNvGraphicFramePr>
            <a:graphicFrameLocks noChangeAspect="1"/>
          </p:cNvGraphicFramePr>
          <p:nvPr>
            <p:extLst>
              <p:ext uri="{D42A27DB-BD31-4B8C-83A1-F6EECF244321}">
                <p14:modId xmlns:p14="http://schemas.microsoft.com/office/powerpoint/2010/main" val="1481657040"/>
              </p:ext>
            </p:extLst>
          </p:nvPr>
        </p:nvGraphicFramePr>
        <p:xfrm>
          <a:off x="127001" y="1168401"/>
          <a:ext cx="4158275" cy="5232400"/>
        </p:xfrm>
        <a:graphic>
          <a:graphicData uri="http://schemas.openxmlformats.org/presentationml/2006/ole">
            <mc:AlternateContent xmlns:mc="http://schemas.openxmlformats.org/markup-compatibility/2006">
              <mc:Choice xmlns:v="urn:schemas-microsoft-com:vml" Requires="v">
                <p:oleObj spid="_x0000_s4159" name="Document" r:id="rId5" imgW="6489700" imgH="8166100" progId="Word.Document.12">
                  <p:embed/>
                </p:oleObj>
              </mc:Choice>
              <mc:Fallback>
                <p:oleObj name="Document" r:id="rId5" imgW="6489700" imgH="8166100" progId="Word.Document.12">
                  <p:embed/>
                  <p:pic>
                    <p:nvPicPr>
                      <p:cNvPr id="0" name=""/>
                      <p:cNvPicPr/>
                      <p:nvPr/>
                    </p:nvPicPr>
                    <p:blipFill>
                      <a:blip r:embed="rId6"/>
                      <a:stretch>
                        <a:fillRect/>
                      </a:stretch>
                    </p:blipFill>
                    <p:spPr>
                      <a:xfrm>
                        <a:off x="127001" y="1168401"/>
                        <a:ext cx="4158275" cy="5232400"/>
                      </a:xfrm>
                      <a:prstGeom prst="rect">
                        <a:avLst/>
                      </a:prstGeom>
                      <a:solidFill>
                        <a:schemeClr val="lt1"/>
                      </a:solidFill>
                    </p:spPr>
                  </p:pic>
                </p:oleObj>
              </mc:Fallback>
            </mc:AlternateContent>
          </a:graphicData>
        </a:graphic>
      </p:graphicFrame>
      <p:sp>
        <p:nvSpPr>
          <p:cNvPr id="15" name="Rectangle 2">
            <a:extLst>
              <a:ext uri="{FF2B5EF4-FFF2-40B4-BE49-F238E27FC236}">
                <a16:creationId xmlns:a16="http://schemas.microsoft.com/office/drawing/2014/main" xmlns="" id="{870370F1-77DC-3D41-A58D-1CF40DECE118}"/>
              </a:ext>
            </a:extLst>
          </p:cNvPr>
          <p:cNvSpPr>
            <a:spLocks noChangeArrowheads="1"/>
          </p:cNvSpPr>
          <p:nvPr/>
        </p:nvSpPr>
        <p:spPr bwMode="auto">
          <a:xfrm>
            <a:off x="4630128" y="3861565"/>
            <a:ext cx="7302500"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spcBef>
                <a:spcPts val="400"/>
              </a:spcBef>
            </a:pPr>
            <a:r>
              <a:rPr lang="en-US" sz="2000" b="1" dirty="0"/>
              <a:t>    (referral, evaluation, new IFSPs), and underserved  </a:t>
            </a:r>
          </a:p>
          <a:p>
            <a:pPr>
              <a:spcBef>
                <a:spcPts val="400"/>
              </a:spcBef>
            </a:pPr>
            <a:r>
              <a:rPr lang="en-US" sz="2000" b="1" dirty="0"/>
              <a:t>     populations.</a:t>
            </a:r>
          </a:p>
          <a:p>
            <a:pPr marL="285750" indent="-285750">
              <a:spcBef>
                <a:spcPts val="1000"/>
              </a:spcBef>
              <a:buFont typeface="Wingdings" pitchFamily="2" charset="2"/>
              <a:buChar char="Ø"/>
            </a:pPr>
            <a:endParaRPr lang="en-US" sz="1000" b="1" dirty="0"/>
          </a:p>
          <a:p>
            <a:pPr marL="285750" indent="-285750">
              <a:spcBef>
                <a:spcPts val="1000"/>
              </a:spcBef>
              <a:buFont typeface="Wingdings" pitchFamily="2" charset="2"/>
              <a:buChar char="Ø"/>
            </a:pPr>
            <a:r>
              <a:rPr lang="en-US" sz="2000" b="1" dirty="0"/>
              <a:t>General public awareness activities are “a </a:t>
            </a:r>
            <a:r>
              <a:rPr lang="en-US" sz="2000" b="1" dirty="0" smtClean="0"/>
              <a:t>given.” </a:t>
            </a:r>
            <a:r>
              <a:rPr lang="en-US" sz="2000" b="1" dirty="0"/>
              <a:t>Think about additional infrastructure and personnel development factors impacting public awareness and access to the local early intervention program.</a:t>
            </a:r>
          </a:p>
        </p:txBody>
      </p:sp>
      <p:sp>
        <p:nvSpPr>
          <p:cNvPr id="18" name="TextBox 17">
            <a:extLst>
              <a:ext uri="{FF2B5EF4-FFF2-40B4-BE49-F238E27FC236}">
                <a16:creationId xmlns:a16="http://schemas.microsoft.com/office/drawing/2014/main" xmlns="" id="{F332219C-3986-1743-8953-1D1D6DF2F6CD}"/>
              </a:ext>
            </a:extLst>
          </p:cNvPr>
          <p:cNvSpPr txBox="1"/>
          <p:nvPr/>
        </p:nvSpPr>
        <p:spPr>
          <a:xfrm>
            <a:off x="8198827" y="1345724"/>
            <a:ext cx="3733801" cy="2657138"/>
          </a:xfrm>
          <a:prstGeom prst="rect">
            <a:avLst/>
          </a:prstGeom>
          <a:noFill/>
        </p:spPr>
        <p:txBody>
          <a:bodyPr wrap="square" rtlCol="0">
            <a:spAutoFit/>
          </a:bodyPr>
          <a:lstStyle/>
          <a:p>
            <a:pPr marL="285750" indent="-285750">
              <a:spcBef>
                <a:spcPts val="1000"/>
              </a:spcBef>
              <a:buFont typeface="Wingdings" pitchFamily="2" charset="2"/>
              <a:buChar char="Ø"/>
            </a:pPr>
            <a:r>
              <a:rPr lang="en-US" sz="2000" b="1" dirty="0"/>
              <a:t>Public awareness materials should reflect the overarching goals and routines-based nature of </a:t>
            </a:r>
            <a:r>
              <a:rPr lang="en-US" sz="2000" b="1" dirty="0" smtClean="0"/>
              <a:t>Early Intervention.</a:t>
            </a:r>
            <a:endParaRPr lang="en-US" sz="2000" b="1" dirty="0"/>
          </a:p>
          <a:p>
            <a:pPr>
              <a:spcBef>
                <a:spcPts val="1000"/>
              </a:spcBef>
            </a:pPr>
            <a:endParaRPr lang="en-US" sz="1000" b="1" dirty="0"/>
          </a:p>
          <a:p>
            <a:pPr marL="285750" indent="-285750">
              <a:spcBef>
                <a:spcPts val="1000"/>
              </a:spcBef>
              <a:buFont typeface="Wingdings" pitchFamily="2" charset="2"/>
              <a:buChar char="Ø"/>
            </a:pPr>
            <a:r>
              <a:rPr lang="en-US" sz="2000" b="1" dirty="0"/>
              <a:t>Data points include indicator data, child find</a:t>
            </a:r>
          </a:p>
        </p:txBody>
      </p:sp>
    </p:spTree>
    <p:extLst>
      <p:ext uri="{BB962C8B-B14F-4D97-AF65-F5344CB8AC3E}">
        <p14:creationId xmlns:p14="http://schemas.microsoft.com/office/powerpoint/2010/main" val="3917492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4300" y="102923"/>
            <a:ext cx="11950700" cy="976577"/>
          </a:xfrm>
          <a:solidFill>
            <a:srgbClr val="FF7106"/>
          </a:solidFill>
        </p:spPr>
        <p:txBody>
          <a:bodyPr/>
          <a:lstStyle/>
          <a:p>
            <a:pPr algn="ctr">
              <a:defRPr/>
            </a:pPr>
            <a:r>
              <a:rPr lang="en-US" sz="3200" dirty="0">
                <a:effectLst>
                  <a:outerShdw algn="tl" rotWithShape="0">
                    <a:srgbClr val="000000">
                      <a:alpha val="48000"/>
                    </a:srgbClr>
                  </a:outerShdw>
                </a:effectLst>
                <a:cs typeface="ＭＳ Ｐゴシック" charset="0"/>
              </a:rPr>
              <a:t>Section III:</a:t>
            </a:r>
            <a:br>
              <a:rPr lang="en-US" sz="3200" dirty="0">
                <a:effectLst>
                  <a:outerShdw algn="tl" rotWithShape="0">
                    <a:srgbClr val="000000">
                      <a:alpha val="48000"/>
                    </a:srgbClr>
                  </a:outerShdw>
                </a:effectLst>
                <a:cs typeface="ＭＳ Ｐゴシック" charset="0"/>
              </a:rPr>
            </a:br>
            <a:r>
              <a:rPr lang="en-US" sz="3200" dirty="0">
                <a:effectLst>
                  <a:outerShdw algn="tl" rotWithShape="0">
                    <a:srgbClr val="000000">
                      <a:alpha val="48000"/>
                    </a:srgbClr>
                  </a:outerShdw>
                </a:effectLst>
                <a:cs typeface="ＭＳ Ｐゴシック" charset="0"/>
              </a:rPr>
              <a:t>Child Outcome Summary Process</a:t>
            </a:r>
          </a:p>
        </p:txBody>
      </p:sp>
      <p:pic>
        <p:nvPicPr>
          <p:cNvPr id="4" name="Picture 3">
            <a:extLst>
              <a:ext uri="{FF2B5EF4-FFF2-40B4-BE49-F238E27FC236}">
                <a16:creationId xmlns:a16="http://schemas.microsoft.com/office/drawing/2014/main" xmlns="" id="{9576779E-D4E1-0B43-BB44-A270BA4EA5AB}"/>
              </a:ext>
            </a:extLst>
          </p:cNvPr>
          <p:cNvPicPr>
            <a:picLocks noChangeAspect="1"/>
          </p:cNvPicPr>
          <p:nvPr/>
        </p:nvPicPr>
        <p:blipFill rotWithShape="1">
          <a:blip r:embed="rId3"/>
          <a:srcRect l="3504" t="1730" r="3181" b="11815"/>
          <a:stretch/>
        </p:blipFill>
        <p:spPr>
          <a:xfrm>
            <a:off x="667775" y="1505443"/>
            <a:ext cx="4305300" cy="5080000"/>
          </a:xfrm>
          <a:prstGeom prst="rect">
            <a:avLst/>
          </a:prstGeom>
          <a:solidFill>
            <a:schemeClr val="tx1"/>
          </a:solidFill>
        </p:spPr>
      </p:pic>
      <p:sp>
        <p:nvSpPr>
          <p:cNvPr id="7" name="Rectangle 2">
            <a:extLst>
              <a:ext uri="{FF2B5EF4-FFF2-40B4-BE49-F238E27FC236}">
                <a16:creationId xmlns:a16="http://schemas.microsoft.com/office/drawing/2014/main" xmlns="" id="{F3CE8FAD-B611-7E48-93EC-500DE0215C48}"/>
              </a:ext>
            </a:extLst>
          </p:cNvPr>
          <p:cNvSpPr>
            <a:spLocks noChangeArrowheads="1"/>
          </p:cNvSpPr>
          <p:nvPr/>
        </p:nvSpPr>
        <p:spPr bwMode="auto">
          <a:xfrm>
            <a:off x="5212468" y="1644785"/>
            <a:ext cx="6482643"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Wingdings" pitchFamily="2" charset="2"/>
              <a:buChar char="Ø"/>
            </a:pPr>
            <a:r>
              <a:rPr lang="en-US" b="1" dirty="0"/>
              <a:t>Complete data table taken directly from your Annual Report Card.</a:t>
            </a:r>
          </a:p>
          <a:p>
            <a:endParaRPr lang="en-US" b="1" dirty="0"/>
          </a:p>
          <a:p>
            <a:pPr marL="285750" indent="-285750">
              <a:buFont typeface="Wingdings" pitchFamily="2" charset="2"/>
              <a:buChar char="Ø"/>
            </a:pPr>
            <a:r>
              <a:rPr lang="en-US" b="1" dirty="0"/>
              <a:t>Use the System Consideration questions to think about infrastructure shifts and personnel development needs.</a:t>
            </a:r>
          </a:p>
          <a:p>
            <a:pPr marL="285750" indent="-285750">
              <a:buFont typeface="Wingdings" pitchFamily="2" charset="2"/>
              <a:buChar char="Ø"/>
            </a:pPr>
            <a:endParaRPr lang="en-US" b="1" dirty="0"/>
          </a:p>
          <a:p>
            <a:pPr marL="285750" indent="-285750">
              <a:buFont typeface="Wingdings" pitchFamily="2" charset="2"/>
              <a:buChar char="Ø"/>
            </a:pPr>
            <a:r>
              <a:rPr lang="en-US" b="1" dirty="0"/>
              <a:t>Implementing the COS process with fidelity requires good authentic assessment, different than evaluation and then requires additional time for the information gathered to be age-anchored. </a:t>
            </a:r>
          </a:p>
          <a:p>
            <a:endParaRPr lang="en-US" b="1" dirty="0"/>
          </a:p>
          <a:p>
            <a:pPr marL="285750" indent="-285750">
              <a:buFont typeface="Wingdings" pitchFamily="2" charset="2"/>
              <a:buChar char="Ø"/>
            </a:pPr>
            <a:r>
              <a:rPr lang="en-US" b="1" dirty="0"/>
              <a:t>Therefore, one of the biggest shifts to consider is separating the evaluation and authentic assessment activities during the referral process and allowing time for the age-anchoring before developing the IFSP. </a:t>
            </a:r>
            <a:endParaRPr lang="en-US" sz="1600" b="1" dirty="0"/>
          </a:p>
        </p:txBody>
      </p:sp>
    </p:spTree>
    <p:extLst>
      <p:ext uri="{BB962C8B-B14F-4D97-AF65-F5344CB8AC3E}">
        <p14:creationId xmlns:p14="http://schemas.microsoft.com/office/powerpoint/2010/main" val="3654512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1601" y="114301"/>
            <a:ext cx="11938000" cy="927099"/>
          </a:xfrm>
          <a:solidFill>
            <a:srgbClr val="FF7106"/>
          </a:solidFill>
        </p:spPr>
        <p:txBody>
          <a:bodyPr>
            <a:noAutofit/>
          </a:bodyPr>
          <a:lstStyle/>
          <a:p>
            <a:pPr algn="ctr">
              <a:defRPr/>
            </a:pPr>
            <a:r>
              <a:rPr lang="en-US" sz="3200" dirty="0">
                <a:effectLst>
                  <a:outerShdw algn="tl" rotWithShape="0">
                    <a:srgbClr val="000000">
                      <a:alpha val="48000"/>
                    </a:srgbClr>
                  </a:outerShdw>
                </a:effectLst>
                <a:cs typeface="ＭＳ Ｐゴシック" charset="0"/>
              </a:rPr>
              <a:t>Section IV:</a:t>
            </a:r>
            <a:br>
              <a:rPr lang="en-US" sz="3200" dirty="0">
                <a:effectLst>
                  <a:outerShdw algn="tl" rotWithShape="0">
                    <a:srgbClr val="000000">
                      <a:alpha val="48000"/>
                    </a:srgbClr>
                  </a:outerShdw>
                </a:effectLst>
                <a:cs typeface="ＭＳ Ｐゴシック" charset="0"/>
              </a:rPr>
            </a:br>
            <a:r>
              <a:rPr lang="en-US" sz="3200" dirty="0">
                <a:effectLst>
                  <a:outerShdw algn="tl" rotWithShape="0">
                    <a:srgbClr val="000000">
                      <a:alpha val="48000"/>
                    </a:srgbClr>
                  </a:outerShdw>
                </a:effectLst>
                <a:cs typeface="ＭＳ Ｐゴシック" charset="0"/>
              </a:rPr>
              <a:t>Effective IFSP Development</a:t>
            </a:r>
          </a:p>
        </p:txBody>
      </p:sp>
      <p:pic>
        <p:nvPicPr>
          <p:cNvPr id="5" name="Picture 4">
            <a:extLst>
              <a:ext uri="{FF2B5EF4-FFF2-40B4-BE49-F238E27FC236}">
                <a16:creationId xmlns:a16="http://schemas.microsoft.com/office/drawing/2014/main" xmlns="" id="{6A5C9A65-4CA2-AB4C-8C78-7941A24D97C2}"/>
              </a:ext>
            </a:extLst>
          </p:cNvPr>
          <p:cNvPicPr>
            <a:picLocks noChangeAspect="1"/>
          </p:cNvPicPr>
          <p:nvPr/>
        </p:nvPicPr>
        <p:blipFill rotWithShape="1">
          <a:blip r:embed="rId3"/>
          <a:srcRect l="4267" t="2405" r="3315" b="8819"/>
          <a:stretch/>
        </p:blipFill>
        <p:spPr>
          <a:xfrm>
            <a:off x="634999" y="1471542"/>
            <a:ext cx="4584701" cy="5156200"/>
          </a:xfrm>
          <a:prstGeom prst="rect">
            <a:avLst/>
          </a:prstGeom>
          <a:solidFill>
            <a:schemeClr val="tx1"/>
          </a:solidFill>
        </p:spPr>
      </p:pic>
      <p:sp>
        <p:nvSpPr>
          <p:cNvPr id="6" name="Rectangle 2">
            <a:extLst>
              <a:ext uri="{FF2B5EF4-FFF2-40B4-BE49-F238E27FC236}">
                <a16:creationId xmlns:a16="http://schemas.microsoft.com/office/drawing/2014/main" xmlns="" id="{777DAD49-39C4-6C4B-BC86-D2E0673EFBEB}"/>
              </a:ext>
            </a:extLst>
          </p:cNvPr>
          <p:cNvSpPr>
            <a:spLocks noChangeArrowheads="1"/>
          </p:cNvSpPr>
          <p:nvPr/>
        </p:nvSpPr>
        <p:spPr bwMode="auto">
          <a:xfrm>
            <a:off x="5444482" y="1287620"/>
            <a:ext cx="6261742" cy="5139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Wingdings" pitchFamily="2" charset="2"/>
              <a:buChar char="Ø"/>
            </a:pPr>
            <a:r>
              <a:rPr lang="en-US" b="1" dirty="0"/>
              <a:t>New IFSP document, process, and online tool – effective July 1, 2018.</a:t>
            </a:r>
          </a:p>
          <a:p>
            <a:pPr marL="285750" indent="-285750">
              <a:buFont typeface="Wingdings" pitchFamily="2" charset="2"/>
              <a:buChar char="Ø"/>
            </a:pPr>
            <a:endParaRPr lang="en-US" sz="1000" b="1" dirty="0"/>
          </a:p>
          <a:p>
            <a:pPr marL="285750" indent="-285750">
              <a:buFont typeface="Wingdings" pitchFamily="2" charset="2"/>
              <a:buChar char="Ø"/>
            </a:pPr>
            <a:r>
              <a:rPr lang="en-US" b="1" dirty="0"/>
              <a:t>Analyze 5 IFSPs for functional, routines-based outcomes.</a:t>
            </a:r>
          </a:p>
          <a:p>
            <a:pPr marL="285750" indent="-285750">
              <a:buFont typeface="Wingdings" pitchFamily="2" charset="2"/>
              <a:buChar char="Ø"/>
            </a:pPr>
            <a:endParaRPr lang="en-US" sz="1000" b="1" dirty="0"/>
          </a:p>
          <a:p>
            <a:pPr marL="285750" indent="-285750">
              <a:buFont typeface="Wingdings" pitchFamily="2" charset="2"/>
              <a:buChar char="Ø"/>
            </a:pPr>
            <a:r>
              <a:rPr lang="en-US" b="1" dirty="0"/>
              <a:t>Use the System Consideration questions to think about infrastructure shifts and personnel development needs.</a:t>
            </a:r>
          </a:p>
          <a:p>
            <a:endParaRPr lang="en-US" sz="1000" b="1" dirty="0"/>
          </a:p>
          <a:p>
            <a:pPr marL="285750" indent="-285750">
              <a:buFont typeface="Wingdings" pitchFamily="2" charset="2"/>
              <a:buChar char="Ø"/>
            </a:pPr>
            <a:r>
              <a:rPr lang="en-US" b="1" dirty="0"/>
              <a:t>The new IFSP process and document requires an evaluation for eligibility AND an authentic assessment. It must be either the Routines-Based Interview (RBI), the Scale for Assessment of Family Enjoyment within Routines (SAFER), or the natural routines and activities section of the IFSP.  </a:t>
            </a:r>
          </a:p>
          <a:p>
            <a:pPr marL="285750" indent="-285750">
              <a:buFont typeface="Wingdings" pitchFamily="2" charset="2"/>
              <a:buChar char="Ø"/>
            </a:pPr>
            <a:endParaRPr lang="en-US" sz="1000" b="1" dirty="0"/>
          </a:p>
          <a:p>
            <a:pPr marL="285750" indent="-285750">
              <a:buFont typeface="Wingdings" pitchFamily="2" charset="2"/>
              <a:buChar char="Ø"/>
            </a:pPr>
            <a:r>
              <a:rPr lang="en-US" b="1" dirty="0"/>
              <a:t>Consider significant shifts in process, staffing patterns, and resources that can be supported by leadership and/or implementation teams.</a:t>
            </a:r>
            <a:endParaRPr lang="en-US" sz="1600" b="1" dirty="0"/>
          </a:p>
        </p:txBody>
      </p:sp>
    </p:spTree>
    <p:extLst>
      <p:ext uri="{BB962C8B-B14F-4D97-AF65-F5344CB8AC3E}">
        <p14:creationId xmlns:p14="http://schemas.microsoft.com/office/powerpoint/2010/main" val="3225178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900" y="88900"/>
            <a:ext cx="11976100" cy="889000"/>
          </a:xfrm>
          <a:solidFill>
            <a:srgbClr val="FF7106"/>
          </a:solidFill>
        </p:spPr>
        <p:txBody>
          <a:bodyPr>
            <a:normAutofit fontScale="90000"/>
          </a:bodyPr>
          <a:lstStyle/>
          <a:p>
            <a:pPr algn="ctr">
              <a:defRPr/>
            </a:pPr>
            <a:r>
              <a:rPr lang="en-US" sz="3600" dirty="0">
                <a:effectLst>
                  <a:outerShdw algn="tl" rotWithShape="0">
                    <a:srgbClr val="000000">
                      <a:alpha val="48000"/>
                    </a:srgbClr>
                  </a:outerShdw>
                </a:effectLst>
                <a:cs typeface="ＭＳ Ｐゴシック" charset="0"/>
              </a:rPr>
              <a:t>Section V:</a:t>
            </a:r>
            <a:r>
              <a:rPr lang="en-US" sz="2900" dirty="0">
                <a:effectLst>
                  <a:outerShdw algn="tl" rotWithShape="0">
                    <a:srgbClr val="000000">
                      <a:alpha val="48000"/>
                    </a:srgbClr>
                  </a:outerShdw>
                </a:effectLst>
                <a:cs typeface="ＭＳ Ｐゴシック" charset="0"/>
              </a:rPr>
              <a:t/>
            </a:r>
            <a:br>
              <a:rPr lang="en-US" sz="2900" dirty="0">
                <a:effectLst>
                  <a:outerShdw algn="tl" rotWithShape="0">
                    <a:srgbClr val="000000">
                      <a:alpha val="48000"/>
                    </a:srgbClr>
                  </a:outerShdw>
                </a:effectLst>
                <a:cs typeface="ＭＳ Ｐゴシック" charset="0"/>
              </a:rPr>
            </a:br>
            <a:r>
              <a:rPr lang="en-US" sz="2900" dirty="0">
                <a:effectLst>
                  <a:outerShdw algn="tl" rotWithShape="0">
                    <a:srgbClr val="000000">
                      <a:alpha val="48000"/>
                    </a:srgbClr>
                  </a:outerShdw>
                </a:effectLst>
                <a:cs typeface="ＭＳ Ｐゴシック" charset="0"/>
              </a:rPr>
              <a:t>Comprehensive System of Personnel Development</a:t>
            </a:r>
          </a:p>
        </p:txBody>
      </p:sp>
      <p:pic>
        <p:nvPicPr>
          <p:cNvPr id="4" name="Picture 3">
            <a:extLst>
              <a:ext uri="{FF2B5EF4-FFF2-40B4-BE49-F238E27FC236}">
                <a16:creationId xmlns:a16="http://schemas.microsoft.com/office/drawing/2014/main" xmlns="" id="{5A3B2672-5B58-2E44-9A65-981422BF4A83}"/>
              </a:ext>
            </a:extLst>
          </p:cNvPr>
          <p:cNvPicPr>
            <a:picLocks noChangeAspect="1"/>
          </p:cNvPicPr>
          <p:nvPr/>
        </p:nvPicPr>
        <p:blipFill rotWithShape="1">
          <a:blip r:embed="rId3"/>
          <a:srcRect l="2939" t="6215" r="3359" b="10336"/>
          <a:stretch/>
        </p:blipFill>
        <p:spPr>
          <a:xfrm>
            <a:off x="469900" y="1599492"/>
            <a:ext cx="4093634" cy="4842155"/>
          </a:xfrm>
          <a:prstGeom prst="rect">
            <a:avLst/>
          </a:prstGeom>
          <a:solidFill>
            <a:schemeClr val="tx1"/>
          </a:solidFill>
        </p:spPr>
      </p:pic>
      <p:sp>
        <p:nvSpPr>
          <p:cNvPr id="6" name="Rectangle 2">
            <a:extLst>
              <a:ext uri="{FF2B5EF4-FFF2-40B4-BE49-F238E27FC236}">
                <a16:creationId xmlns:a16="http://schemas.microsoft.com/office/drawing/2014/main" xmlns="" id="{CF2D1488-0AB7-434F-82D8-D5CB363A595F}"/>
              </a:ext>
            </a:extLst>
          </p:cNvPr>
          <p:cNvSpPr>
            <a:spLocks noChangeArrowheads="1"/>
          </p:cNvSpPr>
          <p:nvPr/>
        </p:nvSpPr>
        <p:spPr bwMode="auto">
          <a:xfrm>
            <a:off x="4715934" y="1547958"/>
            <a:ext cx="7095066" cy="5047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Wingdings" pitchFamily="2" charset="2"/>
              <a:buChar char="Ø"/>
            </a:pPr>
            <a:r>
              <a:rPr lang="en-US" b="1" dirty="0"/>
              <a:t>Suitable Qualifications data</a:t>
            </a:r>
          </a:p>
          <a:p>
            <a:pPr marL="285750" indent="-285750">
              <a:buFont typeface="Wingdings" pitchFamily="2" charset="2"/>
              <a:buChar char="Ø"/>
            </a:pPr>
            <a:endParaRPr lang="en-US" b="1" dirty="0"/>
          </a:p>
          <a:p>
            <a:pPr marL="285750" indent="-285750">
              <a:buFont typeface="Wingdings" pitchFamily="2" charset="2"/>
              <a:buChar char="Ø"/>
            </a:pPr>
            <a:r>
              <a:rPr lang="en-US" b="1" dirty="0"/>
              <a:t>The CSPD Plan must include, where appropriate, training on the basic components of the early intervention system; the coordination of transition services from the ITP to Preschool Special Education services, or another appropriate early childhood program; and the development, implementation, and incorporation of educational outcomes in the IFSP to promote school readiness.</a:t>
            </a:r>
          </a:p>
          <a:p>
            <a:endParaRPr lang="en-US" b="1" dirty="0"/>
          </a:p>
          <a:p>
            <a:pPr marL="285750" indent="-285750">
              <a:buFont typeface="Wingdings" pitchFamily="2" charset="2"/>
              <a:buChar char="Ø"/>
            </a:pPr>
            <a:r>
              <a:rPr lang="en-US" b="1" dirty="0"/>
              <a:t>Professional Learning Opportunities must address S.Q. gaps, Personnel Development Strategies across all sections of the EI Program Plan, and any other relevant areas of need based on data.</a:t>
            </a:r>
          </a:p>
          <a:p>
            <a:pPr marL="285750" indent="-285750">
              <a:buFont typeface="Wingdings" pitchFamily="2" charset="2"/>
              <a:buChar char="Ø"/>
            </a:pPr>
            <a:endParaRPr lang="en-US" b="1" dirty="0"/>
          </a:p>
          <a:p>
            <a:pPr marL="285750" indent="-285750">
              <a:buFont typeface="Wingdings" pitchFamily="2" charset="2"/>
              <a:buChar char="Ø"/>
            </a:pPr>
            <a:r>
              <a:rPr lang="en-US" b="1" dirty="0"/>
              <a:t>Professional Learning Opportunities required components</a:t>
            </a:r>
          </a:p>
          <a:p>
            <a:endParaRPr lang="en-US" sz="1600" b="1" dirty="0"/>
          </a:p>
        </p:txBody>
      </p:sp>
    </p:spTree>
    <p:extLst>
      <p:ext uri="{BB962C8B-B14F-4D97-AF65-F5344CB8AC3E}">
        <p14:creationId xmlns:p14="http://schemas.microsoft.com/office/powerpoint/2010/main" val="3876392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1" y="2095500"/>
            <a:ext cx="2770640" cy="3920824"/>
          </a:xfrm>
          <a:prstGeom prst="rect">
            <a:avLst/>
          </a:prstGeom>
        </p:spPr>
      </p:pic>
      <p:sp>
        <p:nvSpPr>
          <p:cNvPr id="5" name="TextBox 4"/>
          <p:cNvSpPr txBox="1"/>
          <p:nvPr/>
        </p:nvSpPr>
        <p:spPr>
          <a:xfrm>
            <a:off x="419101" y="150496"/>
            <a:ext cx="11252200" cy="1754326"/>
          </a:xfrm>
          <a:prstGeom prst="rect">
            <a:avLst/>
          </a:prstGeom>
          <a:noFill/>
        </p:spPr>
        <p:txBody>
          <a:bodyPr wrap="square" rtlCol="0">
            <a:spAutoFit/>
          </a:bodyPr>
          <a:lstStyle/>
          <a:p>
            <a:pPr algn="ctr"/>
            <a:r>
              <a:rPr lang="en-US" sz="3600" b="1" dirty="0">
                <a:effectLst>
                  <a:outerShdw blurRad="50800" dist="63500" dir="2700000" algn="ctr" rotWithShape="0">
                    <a:srgbClr val="000000">
                      <a:alpha val="48000"/>
                    </a:srgbClr>
                  </a:outerShdw>
                </a:effectLst>
              </a:rPr>
              <a:t>SFY 2019 CLIG Family Support Network/Preschool Partners </a:t>
            </a:r>
          </a:p>
          <a:p>
            <a:pPr algn="ctr"/>
            <a:r>
              <a:rPr lang="en-US" sz="3600" b="1" dirty="0">
                <a:effectLst>
                  <a:outerShdw blurRad="50800" dist="63500" dir="2700000" algn="ctr" rotWithShape="0">
                    <a:srgbClr val="000000">
                      <a:alpha val="48000"/>
                    </a:srgbClr>
                  </a:outerShdw>
                </a:effectLst>
              </a:rPr>
              <a:t>Grant Requirements</a:t>
            </a:r>
            <a:endParaRPr lang="en-US" sz="3600" dirty="0">
              <a:effectLst>
                <a:outerShdw blurRad="50800" dist="63500" dir="2700000" algn="ctr" rotWithShape="0">
                  <a:srgbClr val="000000">
                    <a:alpha val="48000"/>
                  </a:srgbClr>
                </a:outerShdw>
              </a:effectLst>
            </a:endParaRPr>
          </a:p>
        </p:txBody>
      </p:sp>
      <p:sp>
        <p:nvSpPr>
          <p:cNvPr id="6" name="TextBox 5"/>
          <p:cNvSpPr txBox="1"/>
          <p:nvPr/>
        </p:nvSpPr>
        <p:spPr>
          <a:xfrm>
            <a:off x="4466409" y="2526818"/>
            <a:ext cx="5886450" cy="3208571"/>
          </a:xfrm>
          <a:prstGeom prst="rect">
            <a:avLst/>
          </a:prstGeom>
          <a:noFill/>
        </p:spPr>
        <p:txBody>
          <a:bodyPr wrap="square" rtlCol="0">
            <a:spAutoFit/>
          </a:bodyPr>
          <a:lstStyle/>
          <a:p>
            <a:pPr marL="342900" indent="-342900">
              <a:buFont typeface="Wingdings" charset="2"/>
              <a:buChar char="Ø"/>
            </a:pPr>
            <a:r>
              <a:rPr lang="en-US" sz="2400" dirty="0"/>
              <a:t>Describe how Family Support Network and Preschool Partners operates in your local program, including activities.</a:t>
            </a:r>
          </a:p>
          <a:p>
            <a:pPr marL="342900" indent="-342900">
              <a:buFont typeface="Wingdings" charset="2"/>
              <a:buChar char="Ø"/>
            </a:pPr>
            <a:endParaRPr lang="en-US" sz="2400" dirty="0"/>
          </a:p>
          <a:p>
            <a:pPr marL="342900" indent="-342900">
              <a:buFont typeface="Wingdings" charset="2"/>
              <a:buChar char="Ø"/>
            </a:pPr>
            <a:r>
              <a:rPr lang="en-US" sz="2400" dirty="0"/>
              <a:t>Provide specific strategies to improve response rate and representativeness of the Family Survey.</a:t>
            </a:r>
          </a:p>
          <a:p>
            <a:endParaRPr lang="en-US" sz="1050" dirty="0"/>
          </a:p>
        </p:txBody>
      </p:sp>
    </p:spTree>
    <p:extLst>
      <p:ext uri="{BB962C8B-B14F-4D97-AF65-F5344CB8AC3E}">
        <p14:creationId xmlns:p14="http://schemas.microsoft.com/office/powerpoint/2010/main" val="2034749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913795" y="393701"/>
            <a:ext cx="10353761" cy="762000"/>
          </a:xfrm>
        </p:spPr>
        <p:txBody>
          <a:bodyPr>
            <a:normAutofit/>
          </a:bodyPr>
          <a:lstStyle/>
          <a:p>
            <a:pPr>
              <a:defRPr/>
            </a:pPr>
            <a:r>
              <a:rPr lang="en-US" sz="4000" b="1" dirty="0">
                <a:latin typeface="+mj-lt"/>
                <a:ea typeface="MS PGothic" charset="0"/>
                <a:cs typeface="Baskerville Old Face"/>
              </a:rPr>
              <a:t>Polices and Procedure</a:t>
            </a:r>
            <a:r>
              <a:rPr lang="en-US" sz="4000" b="1" dirty="0">
                <a:latin typeface="+mj-lt"/>
                <a:ea typeface="MS PGothic" charset="0"/>
                <a:cs typeface="+mj-cs"/>
              </a:rPr>
              <a:t>s</a:t>
            </a:r>
          </a:p>
        </p:txBody>
      </p:sp>
      <p:sp>
        <p:nvSpPr>
          <p:cNvPr id="3" name="Content Placeholder 2"/>
          <p:cNvSpPr>
            <a:spLocks noGrp="1"/>
          </p:cNvSpPr>
          <p:nvPr>
            <p:ph type="body" idx="1"/>
          </p:nvPr>
        </p:nvSpPr>
        <p:spPr>
          <a:xfrm>
            <a:off x="1716551" y="1994464"/>
            <a:ext cx="9551005" cy="3695136"/>
          </a:xfrm>
        </p:spPr>
        <p:txBody>
          <a:bodyPr/>
          <a:lstStyle/>
          <a:p>
            <a:pPr marL="457200" indent="-457200">
              <a:buFont typeface="Wingdings" charset="2"/>
              <a:buChar char="Ø"/>
              <a:defRPr/>
            </a:pPr>
            <a:r>
              <a:rPr lang="en-US" sz="2800" dirty="0">
                <a:latin typeface="+mj-lt"/>
                <a:cs typeface="Baskerville Old Face"/>
              </a:rPr>
              <a:t>The MITP requires that a </a:t>
            </a:r>
            <a:r>
              <a:rPr lang="en-US" sz="2800" b="1" u="sng" dirty="0">
                <a:latin typeface="+mj-lt"/>
                <a:cs typeface="Baskerville Old Face"/>
              </a:rPr>
              <a:t>current</a:t>
            </a:r>
            <a:r>
              <a:rPr lang="en-US" sz="2800" dirty="0">
                <a:latin typeface="+mj-lt"/>
                <a:cs typeface="Baskerville Old Face"/>
              </a:rPr>
              <a:t> version of your Policies and Procedures is on file.  </a:t>
            </a:r>
          </a:p>
          <a:p>
            <a:pPr marL="0" indent="0">
              <a:buNone/>
              <a:defRPr/>
            </a:pPr>
            <a:endParaRPr lang="en-US" sz="2800" dirty="0">
              <a:latin typeface="+mj-lt"/>
              <a:cs typeface="Baskerville Old Face"/>
            </a:endParaRPr>
          </a:p>
          <a:p>
            <a:pPr marL="457200" indent="-457200">
              <a:buFont typeface="Wingdings" charset="2"/>
              <a:buChar char="Ø"/>
              <a:defRPr/>
            </a:pPr>
            <a:r>
              <a:rPr lang="en-US" sz="2800" dirty="0">
                <a:latin typeface="+mj-lt"/>
                <a:cs typeface="Baskerville Old Face"/>
              </a:rPr>
              <a:t>If you have made changes since your original submission, please submit and updated version with your CLIG Submission.</a:t>
            </a:r>
          </a:p>
          <a:p>
            <a:pPr marL="274320" indent="-274320">
              <a:buFont typeface="Wingdings 3" pitchFamily="18" charset="2"/>
              <a:buChar char=""/>
              <a:defRPr/>
            </a:pPr>
            <a:endParaRPr lang="en-US" sz="2800" dirty="0">
              <a:latin typeface="+mj-lt"/>
            </a:endParaRPr>
          </a:p>
        </p:txBody>
      </p:sp>
    </p:spTree>
    <p:extLst>
      <p:ext uri="{BB962C8B-B14F-4D97-AF65-F5344CB8AC3E}">
        <p14:creationId xmlns:p14="http://schemas.microsoft.com/office/powerpoint/2010/main" val="398856633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964595" y="0"/>
            <a:ext cx="10353761" cy="1326321"/>
          </a:xfrm>
        </p:spPr>
        <p:txBody>
          <a:bodyPr>
            <a:normAutofit/>
          </a:bodyPr>
          <a:lstStyle/>
          <a:p>
            <a:pPr>
              <a:defRPr/>
            </a:pPr>
            <a:r>
              <a:rPr lang="en-US" sz="4000" dirty="0">
                <a:latin typeface="+mn-lt"/>
                <a:cs typeface="Bookman Old Style"/>
              </a:rPr>
              <a:t>Semi-Annual Program Report</a:t>
            </a:r>
          </a:p>
        </p:txBody>
      </p:sp>
      <p:sp>
        <p:nvSpPr>
          <p:cNvPr id="24578" name="Content Placeholder 4"/>
          <p:cNvSpPr>
            <a:spLocks noGrp="1"/>
          </p:cNvSpPr>
          <p:nvPr>
            <p:ph type="body" idx="1"/>
          </p:nvPr>
        </p:nvSpPr>
        <p:spPr>
          <a:xfrm>
            <a:off x="6542742" y="1447800"/>
            <a:ext cx="4214158" cy="4356848"/>
          </a:xfrm>
        </p:spPr>
        <p:txBody>
          <a:bodyPr wrap="square" numCol="1" anchor="t" anchorCtr="0" compatLnSpc="1">
            <a:prstTxWarp prst="textNoShape">
              <a:avLst/>
            </a:prstTxWarp>
            <a:normAutofit/>
          </a:bodyPr>
          <a:lstStyle/>
          <a:p>
            <a:pPr eaLnBrk="1" hangingPunct="1">
              <a:lnSpc>
                <a:spcPct val="90000"/>
              </a:lnSpc>
              <a:buFont typeface="Wingdings" charset="0"/>
              <a:buChar char="Ø"/>
              <a:defRPr/>
            </a:pPr>
            <a:endParaRPr lang="en-US" sz="2400" dirty="0">
              <a:ea typeface="MS PGothic" charset="0"/>
            </a:endParaRPr>
          </a:p>
          <a:p>
            <a:pPr eaLnBrk="1" hangingPunct="1">
              <a:lnSpc>
                <a:spcPct val="90000"/>
              </a:lnSpc>
              <a:buFont typeface="Wingdings" pitchFamily="2" charset="2"/>
              <a:buChar char="Ø"/>
              <a:defRPr/>
            </a:pPr>
            <a:r>
              <a:rPr lang="en-US" sz="2400" dirty="0">
                <a:ea typeface="MS PGothic" charset="0"/>
              </a:rPr>
              <a:t>Fiscal and programmatic reporting have been separated again for SFY 2019.  </a:t>
            </a:r>
          </a:p>
          <a:p>
            <a:pPr eaLnBrk="1" hangingPunct="1">
              <a:lnSpc>
                <a:spcPct val="90000"/>
              </a:lnSpc>
              <a:buFont typeface="Wingdings" pitchFamily="2" charset="2"/>
              <a:buChar char="Ø"/>
              <a:defRPr/>
            </a:pPr>
            <a:endParaRPr lang="en-US" sz="2400" dirty="0">
              <a:ea typeface="MS PGothic" charset="0"/>
            </a:endParaRPr>
          </a:p>
          <a:p>
            <a:pPr eaLnBrk="1" hangingPunct="1">
              <a:lnSpc>
                <a:spcPct val="90000"/>
              </a:lnSpc>
              <a:buFont typeface="Wingdings" pitchFamily="2" charset="2"/>
              <a:buChar char="Ø"/>
              <a:defRPr/>
            </a:pPr>
            <a:r>
              <a:rPr lang="en-US" sz="2400" dirty="0">
                <a:ea typeface="MS PGothic" charset="0"/>
              </a:rPr>
              <a:t>The Semi-Annual Program Report will be due on </a:t>
            </a:r>
            <a:r>
              <a:rPr lang="en-US" sz="2400" b="1" dirty="0">
                <a:ea typeface="MS PGothic" charset="0"/>
              </a:rPr>
              <a:t>January 31, 2019 </a:t>
            </a:r>
            <a:r>
              <a:rPr lang="en-US" sz="2400" dirty="0">
                <a:ea typeface="MS PGothic" charset="0"/>
              </a:rPr>
              <a:t>for all grants.</a:t>
            </a:r>
          </a:p>
          <a:p>
            <a:pPr eaLnBrk="1" hangingPunct="1">
              <a:lnSpc>
                <a:spcPct val="90000"/>
              </a:lnSpc>
              <a:buFont typeface="Wingdings" charset="0"/>
              <a:buChar char="§"/>
              <a:defRPr/>
            </a:pPr>
            <a:endParaRPr lang="en-US" sz="2400" dirty="0">
              <a:latin typeface="Baskerville Old Face" charset="0"/>
              <a:ea typeface="MS PGothic" charset="0"/>
            </a:endParaRPr>
          </a:p>
        </p:txBody>
      </p:sp>
      <p:pic>
        <p:nvPicPr>
          <p:cNvPr id="4" name="Picture 3">
            <a:extLst>
              <a:ext uri="{FF2B5EF4-FFF2-40B4-BE49-F238E27FC236}">
                <a16:creationId xmlns:a16="http://schemas.microsoft.com/office/drawing/2014/main" xmlns="" id="{B94FE2CB-49F8-8542-AED2-39558B4A5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6154" y="1046920"/>
            <a:ext cx="3816594" cy="5531679"/>
          </a:xfrm>
          <a:prstGeom prst="rect">
            <a:avLst/>
          </a:prstGeom>
        </p:spPr>
      </p:pic>
    </p:spTree>
    <p:extLst>
      <p:ext uri="{BB962C8B-B14F-4D97-AF65-F5344CB8AC3E}">
        <p14:creationId xmlns:p14="http://schemas.microsoft.com/office/powerpoint/2010/main" val="1233005069"/>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467" y="811101"/>
            <a:ext cx="10355327" cy="2511835"/>
          </a:xfrm>
        </p:spPr>
        <p:txBody>
          <a:bodyPr>
            <a:normAutofit/>
          </a:bodyPr>
          <a:lstStyle/>
          <a:p>
            <a:r>
              <a:rPr lang="en-US" sz="4400" dirty="0" smtClean="0"/>
              <a:t>Application Submission </a:t>
            </a:r>
            <a:br>
              <a:rPr lang="en-US" sz="4400" dirty="0" smtClean="0"/>
            </a:br>
            <a:r>
              <a:rPr lang="en-US" sz="4400" dirty="0" smtClean="0"/>
              <a:t>Due Date:</a:t>
            </a:r>
            <a:br>
              <a:rPr lang="en-US" sz="4400" dirty="0" smtClean="0"/>
            </a:br>
            <a:r>
              <a:rPr lang="en-US" sz="4400" dirty="0"/>
              <a:t/>
            </a:r>
            <a:br>
              <a:rPr lang="en-US" sz="4400" dirty="0"/>
            </a:br>
            <a:r>
              <a:rPr lang="en-US" sz="4400" dirty="0" smtClean="0"/>
              <a:t>May 11, 2018</a:t>
            </a:r>
            <a:endParaRPr lang="en-US" sz="4400" dirty="0"/>
          </a:p>
        </p:txBody>
      </p:sp>
      <p:sp>
        <p:nvSpPr>
          <p:cNvPr id="3" name="Text Placeholder 2"/>
          <p:cNvSpPr>
            <a:spLocks noGrp="1"/>
          </p:cNvSpPr>
          <p:nvPr>
            <p:ph type="body" sz="half" idx="2"/>
          </p:nvPr>
        </p:nvSpPr>
        <p:spPr>
          <a:xfrm>
            <a:off x="207551" y="3803068"/>
            <a:ext cx="11791161" cy="1140644"/>
          </a:xfrm>
        </p:spPr>
        <p:txBody>
          <a:bodyPr>
            <a:noAutofit/>
          </a:bodyPr>
          <a:lstStyle/>
          <a:p>
            <a:r>
              <a:rPr lang="en-US" sz="2800" dirty="0" smtClean="0"/>
              <a:t>All Required Documents Are Available for Download at:</a:t>
            </a:r>
          </a:p>
          <a:p>
            <a:r>
              <a:rPr lang="en-US" sz="2800" dirty="0" smtClean="0"/>
              <a:t>http</a:t>
            </a:r>
            <a:r>
              <a:rPr lang="en-US" sz="2800" dirty="0"/>
              <a:t>://marylandpublicschools.org/programs/Pages/Special-Education/rmmb/Grants/IT/index.aspx</a:t>
            </a:r>
          </a:p>
        </p:txBody>
      </p:sp>
    </p:spTree>
    <p:extLst>
      <p:ext uri="{BB962C8B-B14F-4D97-AF65-F5344CB8AC3E}">
        <p14:creationId xmlns:p14="http://schemas.microsoft.com/office/powerpoint/2010/main" val="25512073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926495" y="29136"/>
            <a:ext cx="10353761" cy="961464"/>
          </a:xfrm>
        </p:spPr>
        <p:txBody>
          <a:bodyPr>
            <a:normAutofit/>
          </a:bodyPr>
          <a:lstStyle/>
          <a:p>
            <a:pPr>
              <a:defRPr/>
            </a:pPr>
            <a:r>
              <a:rPr lang="en-US" sz="4000" dirty="0">
                <a:ea typeface="MS PGothic" charset="0"/>
                <a:cs typeface="Baskerville Old Face"/>
              </a:rPr>
              <a:t>Final Program Repo</a:t>
            </a:r>
            <a:r>
              <a:rPr lang="en-US" sz="4000" dirty="0">
                <a:ea typeface="MS PGothic" charset="0"/>
              </a:rPr>
              <a:t>rt</a:t>
            </a:r>
          </a:p>
        </p:txBody>
      </p:sp>
      <p:sp>
        <p:nvSpPr>
          <p:cNvPr id="38914" name="Content Placeholder 3"/>
          <p:cNvSpPr>
            <a:spLocks noGrp="1"/>
          </p:cNvSpPr>
          <p:nvPr>
            <p:ph type="body" idx="1"/>
          </p:nvPr>
        </p:nvSpPr>
        <p:spPr>
          <a:xfrm>
            <a:off x="6565153" y="1524000"/>
            <a:ext cx="4877547" cy="3060700"/>
          </a:xfrm>
        </p:spPr>
        <p:txBody>
          <a:bodyPr>
            <a:normAutofit lnSpcReduction="10000"/>
          </a:bodyPr>
          <a:lstStyle/>
          <a:p>
            <a:pPr marL="0" indent="0">
              <a:lnSpc>
                <a:spcPct val="90000"/>
              </a:lnSpc>
              <a:buNone/>
              <a:defRPr/>
            </a:pPr>
            <a:endParaRPr lang="en-US" sz="2400" dirty="0">
              <a:ea typeface="MS PGothic" charset="0"/>
              <a:cs typeface="Bookman Old Style"/>
            </a:endParaRPr>
          </a:p>
          <a:p>
            <a:pPr>
              <a:lnSpc>
                <a:spcPct val="90000"/>
              </a:lnSpc>
              <a:buFont typeface="Wingdings" pitchFamily="2" charset="2"/>
              <a:buChar char="Ø"/>
              <a:defRPr/>
            </a:pPr>
            <a:r>
              <a:rPr lang="en-US" sz="2400" dirty="0">
                <a:ea typeface="MS PGothic" charset="0"/>
                <a:cs typeface="Bookman Old Style"/>
              </a:rPr>
              <a:t>For SFY 2019, this report will be due on </a:t>
            </a:r>
            <a:r>
              <a:rPr lang="en-US" sz="2400" b="1" dirty="0">
                <a:ea typeface="MS PGothic" charset="0"/>
                <a:cs typeface="Bookman Old Style"/>
              </a:rPr>
              <a:t>November 1, 2019</a:t>
            </a:r>
            <a:r>
              <a:rPr lang="en-US" sz="2600" dirty="0">
                <a:ea typeface="MS PGothic" charset="0"/>
                <a:cs typeface="Bookman Old Style"/>
              </a:rPr>
              <a:t>.</a:t>
            </a:r>
          </a:p>
          <a:p>
            <a:pPr>
              <a:lnSpc>
                <a:spcPct val="90000"/>
              </a:lnSpc>
              <a:buFont typeface="Wingdings" pitchFamily="2" charset="2"/>
              <a:buChar char="Ø"/>
              <a:defRPr/>
            </a:pPr>
            <a:endParaRPr lang="en-US" sz="2600" dirty="0">
              <a:ea typeface="MS PGothic" charset="0"/>
              <a:cs typeface="Bookman Old Style"/>
            </a:endParaRPr>
          </a:p>
          <a:p>
            <a:pPr>
              <a:lnSpc>
                <a:spcPct val="90000"/>
              </a:lnSpc>
              <a:buFont typeface="Wingdings" pitchFamily="2" charset="2"/>
              <a:buChar char="Ø"/>
              <a:defRPr/>
            </a:pPr>
            <a:r>
              <a:rPr lang="en-US" sz="2400" dirty="0">
                <a:ea typeface="MS PGothic" charset="0"/>
                <a:cs typeface="Bookman Old Style"/>
              </a:rPr>
              <a:t>Programmatic reporting requirements will include all components of the Early Intervention Program Plan.</a:t>
            </a:r>
          </a:p>
          <a:p>
            <a:pPr marL="274320">
              <a:buFont typeface="Wingdings 2" panose="05020102010507070707" pitchFamily="18" charset="2"/>
              <a:buChar char=""/>
              <a:defRPr/>
            </a:pPr>
            <a:endParaRPr lang="en-US" dirty="0">
              <a:latin typeface="Constantia" charset="0"/>
              <a:ea typeface="MS PGothic" charset="0"/>
            </a:endParaRPr>
          </a:p>
        </p:txBody>
      </p:sp>
      <p:pic>
        <p:nvPicPr>
          <p:cNvPr id="6" name="Picture 5">
            <a:extLst>
              <a:ext uri="{FF2B5EF4-FFF2-40B4-BE49-F238E27FC236}">
                <a16:creationId xmlns:a16="http://schemas.microsoft.com/office/drawing/2014/main" xmlns="" id="{B561CF95-B1BF-F84F-B96E-A31E091A6E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9630"/>
          <a:stretch/>
        </p:blipFill>
        <p:spPr>
          <a:xfrm>
            <a:off x="1639485" y="990599"/>
            <a:ext cx="4431115" cy="5770209"/>
          </a:xfrm>
          <a:prstGeom prst="rect">
            <a:avLst/>
          </a:prstGeom>
        </p:spPr>
      </p:pic>
    </p:spTree>
    <p:extLst>
      <p:ext uri="{BB962C8B-B14F-4D97-AF65-F5344CB8AC3E}">
        <p14:creationId xmlns:p14="http://schemas.microsoft.com/office/powerpoint/2010/main" val="316268907"/>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CE9498-2132-D846-A136-D1CD7FDF21B5}"/>
              </a:ext>
            </a:extLst>
          </p:cNvPr>
          <p:cNvSpPr>
            <a:spLocks noGrp="1"/>
          </p:cNvSpPr>
          <p:nvPr>
            <p:ph type="title"/>
          </p:nvPr>
        </p:nvSpPr>
        <p:spPr>
          <a:xfrm>
            <a:off x="913795" y="609600"/>
            <a:ext cx="10353761" cy="2019300"/>
          </a:xfrm>
        </p:spPr>
        <p:txBody>
          <a:bodyPr>
            <a:normAutofit fontScale="90000"/>
          </a:bodyPr>
          <a:lstStyle/>
          <a:p>
            <a:r>
              <a:rPr lang="en-US" sz="3600" dirty="0"/>
              <a:t>Application Submission </a:t>
            </a:r>
            <a:br>
              <a:rPr lang="en-US" sz="3600" dirty="0"/>
            </a:br>
            <a:r>
              <a:rPr lang="en-US" sz="3600" dirty="0"/>
              <a:t>Due Date:</a:t>
            </a:r>
            <a:br>
              <a:rPr lang="en-US" sz="3600" dirty="0"/>
            </a:br>
            <a:r>
              <a:rPr lang="en-US" sz="3600" dirty="0"/>
              <a:t/>
            </a:r>
            <a:br>
              <a:rPr lang="en-US" sz="3600" dirty="0"/>
            </a:br>
            <a:r>
              <a:rPr lang="en-US" sz="3600" dirty="0"/>
              <a:t>May 11, 2018</a:t>
            </a:r>
            <a:endParaRPr lang="en-US" dirty="0"/>
          </a:p>
        </p:txBody>
      </p:sp>
      <p:sp>
        <p:nvSpPr>
          <p:cNvPr id="3" name="Content Placeholder 2">
            <a:extLst>
              <a:ext uri="{FF2B5EF4-FFF2-40B4-BE49-F238E27FC236}">
                <a16:creationId xmlns:a16="http://schemas.microsoft.com/office/drawing/2014/main" xmlns="" id="{C09ACEA6-80E7-074E-A84A-B9AF99325FE6}"/>
              </a:ext>
            </a:extLst>
          </p:cNvPr>
          <p:cNvSpPr>
            <a:spLocks noGrp="1"/>
          </p:cNvSpPr>
          <p:nvPr>
            <p:ph idx="1"/>
          </p:nvPr>
        </p:nvSpPr>
        <p:spPr>
          <a:xfrm>
            <a:off x="913795" y="3187700"/>
            <a:ext cx="10353762" cy="2755900"/>
          </a:xfrm>
        </p:spPr>
        <p:txBody>
          <a:bodyPr>
            <a:normAutofit/>
          </a:bodyPr>
          <a:lstStyle/>
          <a:p>
            <a:pPr marL="0" indent="0" algn="ctr">
              <a:buNone/>
            </a:pPr>
            <a:r>
              <a:rPr lang="en-US" sz="3200" b="1" i="1" dirty="0">
                <a:effectLst/>
              </a:rPr>
              <a:t>Use your MSDE Liaison for technical assistance in developing and implementing your plan. Consider sharing a draft of the plan prior to getting signatures to share ideas and feedback.</a:t>
            </a:r>
          </a:p>
          <a:p>
            <a:pPr marL="0" indent="0">
              <a:buNone/>
            </a:pPr>
            <a:endParaRPr lang="en-US" sz="3200" dirty="0"/>
          </a:p>
        </p:txBody>
      </p:sp>
    </p:spTree>
    <p:extLst>
      <p:ext uri="{BB962C8B-B14F-4D97-AF65-F5344CB8AC3E}">
        <p14:creationId xmlns:p14="http://schemas.microsoft.com/office/powerpoint/2010/main" val="1560941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Special Funding support</a:t>
            </a:r>
            <a:endParaRPr lang="en-US" sz="3600" dirty="0"/>
          </a:p>
        </p:txBody>
      </p:sp>
      <p:sp>
        <p:nvSpPr>
          <p:cNvPr id="4" name="Text Placeholder 2"/>
          <p:cNvSpPr txBox="1">
            <a:spLocks/>
          </p:cNvSpPr>
          <p:nvPr/>
        </p:nvSpPr>
        <p:spPr>
          <a:xfrm>
            <a:off x="913795" y="1849630"/>
            <a:ext cx="10353762" cy="3695136"/>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lvl="1"/>
            <a:r>
              <a:rPr lang="en-US" sz="2800" dirty="0" smtClean="0"/>
              <a:t>Available Funding for CLIG Grants Allocated to LITPs Based Upon Child Count and Referrals</a:t>
            </a:r>
          </a:p>
          <a:p>
            <a:pPr lvl="1"/>
            <a:r>
              <a:rPr lang="en-US" sz="2800" dirty="0" smtClean="0"/>
              <a:t>Decreased Funding Limited to 2%</a:t>
            </a:r>
          </a:p>
          <a:p>
            <a:pPr lvl="1"/>
            <a:r>
              <a:rPr lang="en-US" sz="2800" dirty="0" smtClean="0"/>
              <a:t>Supplementary Part B 611 Grant Line</a:t>
            </a:r>
          </a:p>
          <a:p>
            <a:pPr lvl="1"/>
            <a:r>
              <a:rPr lang="en-US" sz="2800" dirty="0" smtClean="0"/>
              <a:t>Fiscal Reporting - Interim and Final Cumulative Variance Report Forms</a:t>
            </a:r>
          </a:p>
          <a:p>
            <a:pPr lvl="1"/>
            <a:r>
              <a:rPr lang="en-US" sz="2800" dirty="0" smtClean="0"/>
              <a:t>Programmatic Reporting – Include in Semi-annual and Final Program Reports</a:t>
            </a:r>
          </a:p>
          <a:p>
            <a:endParaRPr lang="en-US" sz="2800" dirty="0" smtClean="0"/>
          </a:p>
          <a:p>
            <a:pPr marL="142240" indent="0" algn="ctr">
              <a:buFont typeface="Arial" panose="020B0604020202020204" pitchFamily="34" charset="0"/>
              <a:buNone/>
            </a:pPr>
            <a:endParaRPr lang="en-US" sz="1800" dirty="0" smtClean="0"/>
          </a:p>
          <a:p>
            <a:pPr marL="142240" indent="0" algn="ctr">
              <a:buFont typeface="Arial" panose="020B0604020202020204" pitchFamily="34" charset="0"/>
              <a:buNone/>
            </a:pPr>
            <a:endParaRPr lang="en-US" sz="1800" dirty="0"/>
          </a:p>
        </p:txBody>
      </p:sp>
    </p:spTree>
    <p:extLst>
      <p:ext uri="{BB962C8B-B14F-4D97-AF65-F5344CB8AC3E}">
        <p14:creationId xmlns:p14="http://schemas.microsoft.com/office/powerpoint/2010/main" val="14186373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Supplemental Funding on the NOGA</a:t>
            </a:r>
            <a:endParaRPr lang="en-US" dirty="0"/>
          </a:p>
        </p:txBody>
      </p:sp>
      <p:pic>
        <p:nvPicPr>
          <p:cNvPr id="3" name="Content Placeholder 4">
            <a:extLst>
              <a:ext uri="{FF2B5EF4-FFF2-40B4-BE49-F238E27FC236}">
                <a16:creationId xmlns:a16="http://schemas.microsoft.com/office/drawing/2014/main" xmlns="" id="{69C06212-4DBB-F14A-A916-55806FE5BFEB}"/>
              </a:ext>
            </a:extLst>
          </p:cNvPr>
          <p:cNvPicPr>
            <a:picLocks noChangeAspect="1"/>
          </p:cNvPicPr>
          <p:nvPr/>
        </p:nvPicPr>
        <p:blipFill rotWithShape="1">
          <a:blip r:embed="rId3"/>
          <a:srcRect l="19955" t="71347" r="16262" b="20854"/>
          <a:stretch/>
        </p:blipFill>
        <p:spPr>
          <a:xfrm>
            <a:off x="449738" y="2712462"/>
            <a:ext cx="11373962" cy="1799836"/>
          </a:xfrm>
          <a:prstGeom prst="rect">
            <a:avLst/>
          </a:prstGeom>
          <a:solidFill>
            <a:schemeClr val="accent4">
              <a:lumMod val="40000"/>
              <a:lumOff val="60000"/>
            </a:schemeClr>
          </a:solidFill>
        </p:spPr>
      </p:pic>
    </p:spTree>
    <p:extLst>
      <p:ext uri="{BB962C8B-B14F-4D97-AF65-F5344CB8AC3E}">
        <p14:creationId xmlns:p14="http://schemas.microsoft.com/office/powerpoint/2010/main" val="2378034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42240"/>
            <a:r>
              <a:rPr lang="en-US" sz="3600" dirty="0" smtClean="0"/>
              <a:t>Part C Submissions </a:t>
            </a:r>
            <a:r>
              <a:rPr lang="en-US" sz="3600" dirty="0"/>
              <a:t>Calendar</a:t>
            </a:r>
          </a:p>
        </p:txBody>
      </p:sp>
      <p:sp>
        <p:nvSpPr>
          <p:cNvPr id="3" name="Text Placeholder 2"/>
          <p:cNvSpPr>
            <a:spLocks noGrp="1"/>
          </p:cNvSpPr>
          <p:nvPr>
            <p:ph type="body" idx="1"/>
          </p:nvPr>
        </p:nvSpPr>
        <p:spPr/>
        <p:txBody>
          <a:bodyPr/>
          <a:lstStyle/>
          <a:p>
            <a:pPr marL="142240" indent="0" algn="ctr">
              <a:buNone/>
            </a:pPr>
            <a:r>
              <a:rPr lang="en-US" sz="2800" b="1" dirty="0" smtClean="0">
                <a:solidFill>
                  <a:srgbClr val="FFFF00"/>
                </a:solidFill>
              </a:rPr>
              <a:t>http</a:t>
            </a:r>
            <a:r>
              <a:rPr lang="en-US" sz="2800" b="1" dirty="0">
                <a:solidFill>
                  <a:srgbClr val="FFFF00"/>
                </a:solidFill>
              </a:rPr>
              <a:t>://</a:t>
            </a:r>
            <a:r>
              <a:rPr lang="en-US" sz="2800" b="1" dirty="0" smtClean="0">
                <a:solidFill>
                  <a:srgbClr val="FFFF00"/>
                </a:solidFill>
              </a:rPr>
              <a:t>marylandpublicschools.org/programs/Pages/Special-Education/rmmb/Grants/IT/index.aspx</a:t>
            </a:r>
          </a:p>
          <a:p>
            <a:pPr marL="142240" indent="0" algn="ctr">
              <a:buNone/>
            </a:pPr>
            <a:endParaRPr lang="en-US" sz="3200" dirty="0" smtClean="0"/>
          </a:p>
          <a:p>
            <a:pPr lvl="1"/>
            <a:r>
              <a:rPr lang="en-US" sz="3200" dirty="0" smtClean="0"/>
              <a:t>Latest Submission Due </a:t>
            </a:r>
            <a:r>
              <a:rPr lang="en-US" sz="3200" dirty="0"/>
              <a:t>Date Information</a:t>
            </a:r>
          </a:p>
          <a:p>
            <a:pPr lvl="1"/>
            <a:r>
              <a:rPr lang="en-US" sz="3200" dirty="0"/>
              <a:t>Correct Versions of Documents</a:t>
            </a:r>
          </a:p>
          <a:p>
            <a:pPr marL="142240" indent="0" algn="ctr">
              <a:buNone/>
            </a:pPr>
            <a:endParaRPr lang="en-US" sz="1800" dirty="0"/>
          </a:p>
          <a:p>
            <a:pPr marL="142240" indent="0" algn="ctr">
              <a:buNone/>
            </a:pPr>
            <a:endParaRPr lang="en-US" sz="1800" dirty="0"/>
          </a:p>
          <a:p>
            <a:pPr marL="142240" indent="0" algn="ctr">
              <a:buNone/>
            </a:pPr>
            <a:endParaRPr lang="en-US" sz="1800" dirty="0"/>
          </a:p>
        </p:txBody>
      </p:sp>
    </p:spTree>
    <p:extLst>
      <p:ext uri="{BB962C8B-B14F-4D97-AF65-F5344CB8AC3E}">
        <p14:creationId xmlns:p14="http://schemas.microsoft.com/office/powerpoint/2010/main" val="64301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42240"/>
            <a:r>
              <a:rPr lang="en-US" sz="3600" dirty="0"/>
              <a:t>MSDE Secure Web Client</a:t>
            </a:r>
          </a:p>
        </p:txBody>
      </p:sp>
      <p:sp>
        <p:nvSpPr>
          <p:cNvPr id="3" name="Text Placeholder 2"/>
          <p:cNvSpPr>
            <a:spLocks noGrp="1"/>
          </p:cNvSpPr>
          <p:nvPr>
            <p:ph type="body" idx="1"/>
          </p:nvPr>
        </p:nvSpPr>
        <p:spPr>
          <a:xfrm>
            <a:off x="913794" y="1882054"/>
            <a:ext cx="10353762" cy="4523941"/>
          </a:xfrm>
        </p:spPr>
        <p:txBody>
          <a:bodyPr>
            <a:normAutofit/>
          </a:bodyPr>
          <a:lstStyle/>
          <a:p>
            <a:pPr marL="142240" indent="0" algn="ctr">
              <a:buNone/>
            </a:pPr>
            <a:r>
              <a:rPr lang="en-US" sz="3600" i="1" dirty="0" smtClean="0">
                <a:solidFill>
                  <a:srgbClr val="FFFF00"/>
                </a:solidFill>
              </a:rPr>
              <a:t>MSDE </a:t>
            </a:r>
            <a:r>
              <a:rPr lang="en-US" sz="3600" i="1" dirty="0">
                <a:solidFill>
                  <a:srgbClr val="FFFF00"/>
                </a:solidFill>
              </a:rPr>
              <a:t>Secure Web Client Access </a:t>
            </a:r>
            <a:r>
              <a:rPr lang="en-US" sz="3600" i="1" dirty="0" smtClean="0">
                <a:solidFill>
                  <a:srgbClr val="FFFF00"/>
                </a:solidFill>
              </a:rPr>
              <a:t>and </a:t>
            </a:r>
            <a:r>
              <a:rPr lang="en-US" sz="3600" i="1" dirty="0">
                <a:solidFill>
                  <a:srgbClr val="FFFF00"/>
                </a:solidFill>
              </a:rPr>
              <a:t/>
            </a:r>
            <a:br>
              <a:rPr lang="en-US" sz="3600" i="1" dirty="0">
                <a:solidFill>
                  <a:srgbClr val="FFFF00"/>
                </a:solidFill>
              </a:rPr>
            </a:br>
            <a:r>
              <a:rPr lang="en-US" sz="3600" i="1" dirty="0" smtClean="0">
                <a:solidFill>
                  <a:srgbClr val="FFFF00"/>
                </a:solidFill>
              </a:rPr>
              <a:t>Submission Procedures</a:t>
            </a:r>
            <a:endParaRPr lang="en-US" sz="3600" i="1" dirty="0"/>
          </a:p>
          <a:p>
            <a:pPr lvl="3"/>
            <a:r>
              <a:rPr lang="en-US" sz="2800" dirty="0" smtClean="0"/>
              <a:t>Access</a:t>
            </a:r>
          </a:p>
          <a:p>
            <a:pPr lvl="3"/>
            <a:r>
              <a:rPr lang="en-US" sz="2800" dirty="0"/>
              <a:t>Uploading Procedures</a:t>
            </a:r>
          </a:p>
          <a:p>
            <a:pPr lvl="3"/>
            <a:r>
              <a:rPr lang="en-US" sz="2800" dirty="0"/>
              <a:t>Single Document Per File</a:t>
            </a:r>
          </a:p>
          <a:p>
            <a:pPr lvl="3"/>
            <a:r>
              <a:rPr lang="en-US" sz="2800" dirty="0" smtClean="0"/>
              <a:t>File Naming Convention</a:t>
            </a:r>
          </a:p>
          <a:p>
            <a:pPr lvl="3"/>
            <a:r>
              <a:rPr lang="en-US" sz="2800" dirty="0" smtClean="0"/>
              <a:t>Maintenance</a:t>
            </a:r>
            <a:endParaRPr lang="en-US" sz="2800" dirty="0"/>
          </a:p>
          <a:p>
            <a:pPr marL="142240" indent="0" algn="ctr">
              <a:buNone/>
            </a:pPr>
            <a:endParaRPr lang="en-US" dirty="0"/>
          </a:p>
          <a:p>
            <a:pPr marL="142240" indent="0" algn="ctr">
              <a:buNone/>
            </a:pPr>
            <a:endParaRPr lang="en-US" sz="1800" dirty="0"/>
          </a:p>
        </p:txBody>
      </p:sp>
    </p:spTree>
    <p:extLst>
      <p:ext uri="{BB962C8B-B14F-4D97-AF65-F5344CB8AC3E}">
        <p14:creationId xmlns:p14="http://schemas.microsoft.com/office/powerpoint/2010/main" val="341701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Budget Submissions Workbook</a:t>
            </a:r>
            <a:endParaRPr lang="en-US" dirty="0"/>
          </a:p>
        </p:txBody>
      </p:sp>
      <p:sp>
        <p:nvSpPr>
          <p:cNvPr id="3" name="Content Placeholder 2"/>
          <p:cNvSpPr>
            <a:spLocks noGrp="1"/>
          </p:cNvSpPr>
          <p:nvPr>
            <p:ph idx="1"/>
          </p:nvPr>
        </p:nvSpPr>
        <p:spPr>
          <a:xfrm>
            <a:off x="698006" y="1985817"/>
            <a:ext cx="10785337" cy="4246371"/>
          </a:xfrm>
        </p:spPr>
        <p:txBody>
          <a:bodyPr>
            <a:normAutofit/>
          </a:bodyPr>
          <a:lstStyle/>
          <a:p>
            <a:r>
              <a:rPr lang="en-US" sz="3200" dirty="0" smtClean="0"/>
              <a:t>ONLY Microsoft Excel - </a:t>
            </a:r>
            <a:r>
              <a:rPr lang="en-US" sz="3200" b="1" dirty="0" smtClean="0">
                <a:solidFill>
                  <a:srgbClr val="FFC000"/>
                </a:solidFill>
              </a:rPr>
              <a:t>Windows</a:t>
            </a:r>
            <a:r>
              <a:rPr lang="en-US" sz="3200" dirty="0" smtClean="0"/>
              <a:t> Version - Compatible</a:t>
            </a:r>
          </a:p>
          <a:p>
            <a:r>
              <a:rPr lang="en-US" sz="3200" dirty="0" smtClean="0"/>
              <a:t>The Entry of Information from Partner Agencies MUST Be Entered </a:t>
            </a:r>
            <a:r>
              <a:rPr lang="en-US" sz="3200" dirty="0"/>
              <a:t>i</a:t>
            </a:r>
            <a:r>
              <a:rPr lang="en-US" sz="3200" dirty="0" smtClean="0"/>
              <a:t>nto a Single Copy of </a:t>
            </a:r>
            <a:r>
              <a:rPr lang="en-US" sz="3200" dirty="0"/>
              <a:t>t</a:t>
            </a:r>
            <a:r>
              <a:rPr lang="en-US" sz="3200" dirty="0" smtClean="0"/>
              <a:t>he Budget Submissions Workbook</a:t>
            </a:r>
          </a:p>
          <a:p>
            <a:r>
              <a:rPr lang="en-US" sz="3200" dirty="0" smtClean="0"/>
              <a:t>Step-by-step Instructions in Section 4 of the CLIG Application</a:t>
            </a:r>
          </a:p>
          <a:p>
            <a:endParaRPr lang="en-US" sz="3200" dirty="0" smtClean="0"/>
          </a:p>
          <a:p>
            <a:endParaRPr lang="en-US" dirty="0"/>
          </a:p>
        </p:txBody>
      </p:sp>
    </p:spTree>
    <p:extLst>
      <p:ext uri="{BB962C8B-B14F-4D97-AF65-F5344CB8AC3E}">
        <p14:creationId xmlns:p14="http://schemas.microsoft.com/office/powerpoint/2010/main" val="1407237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Word about budgeting</a:t>
            </a:r>
            <a:endParaRPr lang="en-US" dirty="0"/>
          </a:p>
        </p:txBody>
      </p:sp>
      <p:sp>
        <p:nvSpPr>
          <p:cNvPr id="3" name="Content Placeholder 2"/>
          <p:cNvSpPr>
            <a:spLocks noGrp="1"/>
          </p:cNvSpPr>
          <p:nvPr>
            <p:ph idx="1"/>
          </p:nvPr>
        </p:nvSpPr>
        <p:spPr>
          <a:xfrm>
            <a:off x="698006" y="1985817"/>
            <a:ext cx="10785337" cy="4246371"/>
          </a:xfrm>
        </p:spPr>
        <p:txBody>
          <a:bodyPr>
            <a:normAutofit fontScale="92500"/>
          </a:bodyPr>
          <a:lstStyle/>
          <a:p>
            <a:r>
              <a:rPr lang="en-US" sz="3600" dirty="0" smtClean="0"/>
              <a:t>LLA, in Collaboration With Partner Agencies,:</a:t>
            </a:r>
          </a:p>
          <a:p>
            <a:endParaRPr lang="en-US" sz="2200" dirty="0" smtClean="0"/>
          </a:p>
          <a:p>
            <a:pPr lvl="2"/>
            <a:r>
              <a:rPr lang="en-US" sz="2800" dirty="0" smtClean="0">
                <a:effectLst/>
              </a:rPr>
              <a:t>I</a:t>
            </a:r>
            <a:r>
              <a:rPr lang="en-US" sz="2800" dirty="0" smtClean="0"/>
              <a:t>dentifies Program Needs for Upcoming Year</a:t>
            </a:r>
          </a:p>
          <a:p>
            <a:pPr lvl="2"/>
            <a:r>
              <a:rPr lang="en-US" sz="2800" dirty="0" smtClean="0"/>
              <a:t>Produces a Listing of Expenditures to Meet Identified Needs</a:t>
            </a:r>
          </a:p>
          <a:p>
            <a:pPr lvl="2"/>
            <a:r>
              <a:rPr lang="en-US" sz="2800" dirty="0" smtClean="0"/>
              <a:t>Assigns Expenditures to the Appropriate Partner Agency</a:t>
            </a:r>
          </a:p>
          <a:p>
            <a:pPr lvl="2"/>
            <a:r>
              <a:rPr lang="en-US" sz="2800" dirty="0" smtClean="0"/>
              <a:t>Assigns the Expenditures to a Funding Source – Local, CLIG, or Federal Medicaid</a:t>
            </a:r>
          </a:p>
          <a:p>
            <a:endParaRPr lang="en-US" dirty="0"/>
          </a:p>
        </p:txBody>
      </p:sp>
    </p:spTree>
    <p:extLst>
      <p:ext uri="{BB962C8B-B14F-4D97-AF65-F5344CB8AC3E}">
        <p14:creationId xmlns:p14="http://schemas.microsoft.com/office/powerpoint/2010/main" val="27275744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Box 4"/>
          <p:cNvSpPr txBox="1">
            <a:spLocks noChangeArrowheads="1"/>
          </p:cNvSpPr>
          <p:nvPr/>
        </p:nvSpPr>
        <p:spPr bwMode="auto">
          <a:xfrm>
            <a:off x="739302" y="1998664"/>
            <a:ext cx="10648545"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r>
              <a:rPr lang="en-US" altLang="en-US" sz="3600" b="1" dirty="0" smtClean="0">
                <a:latin typeface="Rockwell" panose="02060603020205020403" pitchFamily="18" charset="0"/>
              </a:rPr>
              <a:t>Useful LITP Funding Information:</a:t>
            </a:r>
            <a:endParaRPr lang="is-IS" altLang="en-US" sz="3600" b="1" dirty="0">
              <a:latin typeface="Rockwell" panose="02060603020205020403" pitchFamily="18" charset="0"/>
            </a:endParaRPr>
          </a:p>
          <a:p>
            <a:endParaRPr lang="is-IS" altLang="en-US" sz="1000" dirty="0">
              <a:latin typeface="Rockwell" panose="02060603020205020403" pitchFamily="18" charset="0"/>
            </a:endParaRPr>
          </a:p>
          <a:p>
            <a:r>
              <a:rPr lang="is-IS" altLang="en-US" sz="2800" dirty="0">
                <a:latin typeface="Rockwell" panose="02060603020205020403" pitchFamily="18" charset="0"/>
              </a:rPr>
              <a:t>The LITP Consolidated Budget Form 100 Includes Two Information Charts That Present The Percentage Of Fiscal Contribution By:</a:t>
            </a:r>
          </a:p>
          <a:p>
            <a:endParaRPr lang="is-IS" altLang="en-US" sz="2800" dirty="0">
              <a:latin typeface="Rockwell" panose="02060603020205020403" pitchFamily="18" charset="0"/>
            </a:endParaRPr>
          </a:p>
          <a:p>
            <a:pPr lvl="1">
              <a:buFont typeface="Arial" panose="020B0604020202020204" pitchFamily="34" charset="0"/>
              <a:buChar char="•"/>
            </a:pPr>
            <a:r>
              <a:rPr lang="is-IS" altLang="en-US" sz="3200" dirty="0">
                <a:latin typeface="Rockwell" panose="02060603020205020403" pitchFamily="18" charset="0"/>
              </a:rPr>
              <a:t>Local &amp; Other State, CLIG, and Other Federal sources; and  </a:t>
            </a:r>
          </a:p>
          <a:p>
            <a:pPr lvl="1">
              <a:buFont typeface="Arial" panose="020B0604020202020204" pitchFamily="34" charset="0"/>
              <a:buChar char="•"/>
            </a:pPr>
            <a:r>
              <a:rPr lang="is-IS" altLang="en-US" sz="3200" dirty="0">
                <a:latin typeface="Rockwell" panose="02060603020205020403" pitchFamily="18" charset="0"/>
              </a:rPr>
              <a:t>Each of the partner agencies </a:t>
            </a:r>
            <a:endParaRPr lang="en-US" altLang="en-US" sz="3200" dirty="0">
              <a:latin typeface="Rockwell" panose="02060603020205020403" pitchFamily="18" charset="0"/>
            </a:endParaRPr>
          </a:p>
        </p:txBody>
      </p:sp>
      <p:sp>
        <p:nvSpPr>
          <p:cNvPr id="5" name="Title 1"/>
          <p:cNvSpPr>
            <a:spLocks noGrp="1"/>
          </p:cNvSpPr>
          <p:nvPr>
            <p:ph type="title"/>
          </p:nvPr>
        </p:nvSpPr>
        <p:spPr/>
        <p:txBody>
          <a:bodyPr/>
          <a:lstStyle/>
          <a:p>
            <a:r>
              <a:rPr lang="en-US" sz="3600" dirty="0"/>
              <a:t>The Budget Submissions Workbook</a:t>
            </a:r>
          </a:p>
        </p:txBody>
      </p:sp>
    </p:spTree>
    <p:extLst>
      <p:ext uri="{BB962C8B-B14F-4D97-AF65-F5344CB8AC3E}">
        <p14:creationId xmlns:p14="http://schemas.microsoft.com/office/powerpoint/2010/main" val="832318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65DED8CC-5946-ED4D-B369-E2AFBCD2409B}"/>
              </a:ext>
            </a:extLst>
          </p:cNvPr>
          <p:cNvPicPr>
            <a:picLocks noChangeAspect="1"/>
          </p:cNvPicPr>
          <p:nvPr/>
        </p:nvPicPr>
        <p:blipFill>
          <a:blip r:embed="rId3"/>
          <a:stretch>
            <a:fillRect/>
          </a:stretch>
        </p:blipFill>
        <p:spPr>
          <a:xfrm>
            <a:off x="321295" y="2237874"/>
            <a:ext cx="11557881" cy="2045972"/>
          </a:xfrm>
          <a:prstGeom prst="rect">
            <a:avLst/>
          </a:prstGeom>
          <a:solidFill>
            <a:schemeClr val="tx1"/>
          </a:solidFill>
        </p:spPr>
      </p:pic>
    </p:spTree>
    <p:extLst>
      <p:ext uri="{BB962C8B-B14F-4D97-AF65-F5344CB8AC3E}">
        <p14:creationId xmlns:p14="http://schemas.microsoft.com/office/powerpoint/2010/main" val="678441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xmlns="" id="{815DE470-724F-EA4A-8E12-C2492FDC64DB}"/>
              </a:ext>
            </a:extLst>
          </p:cNvPr>
          <p:cNvSpPr/>
          <p:nvPr/>
        </p:nvSpPr>
        <p:spPr>
          <a:xfrm>
            <a:off x="774699" y="1155700"/>
            <a:ext cx="10388601" cy="5461000"/>
          </a:xfrm>
          <a:prstGeom prst="rect">
            <a:avLst/>
          </a:prstGeom>
          <a:solidFill>
            <a:schemeClr val="tx1"/>
          </a:solidFill>
          <a:ln>
            <a:solidFill>
              <a:srgbClr val="FF9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xmlns="" id="{1F1CC610-E3B1-BA4A-BA1B-CD7200593D35}"/>
              </a:ext>
            </a:extLst>
          </p:cNvPr>
          <p:cNvSpPr txBox="1"/>
          <p:nvPr/>
        </p:nvSpPr>
        <p:spPr>
          <a:xfrm>
            <a:off x="6603152" y="1459404"/>
            <a:ext cx="3963247" cy="4798237"/>
          </a:xfrm>
          <a:prstGeom prst="rect">
            <a:avLst/>
          </a:prstGeom>
          <a:solidFill>
            <a:schemeClr val="tx1"/>
          </a:solidFill>
        </p:spPr>
        <p:txBody>
          <a:bodyPr wrap="square" rtlCol="0">
            <a:spAutoFit/>
          </a:bodyPr>
          <a:lstStyle/>
          <a:p>
            <a:pPr>
              <a:lnSpc>
                <a:spcPct val="120000"/>
              </a:lnSpc>
              <a:spcBef>
                <a:spcPts val="2400"/>
              </a:spcBef>
              <a:spcAft>
                <a:spcPts val="600"/>
              </a:spcAft>
            </a:pPr>
            <a:r>
              <a:rPr lang="en-US" b="1" i="1" dirty="0">
                <a:solidFill>
                  <a:schemeClr val="tx2">
                    <a:lumMod val="25000"/>
                  </a:schemeClr>
                </a:solidFill>
                <a:latin typeface="Cambria" panose="02040503050406030204" pitchFamily="18" charset="0"/>
                <a:ea typeface="Times New Roman" panose="02020603050405020304" pitchFamily="18" charset="0"/>
                <a:cs typeface="Times New Roman" panose="02020603050405020304" pitchFamily="18" charset="0"/>
              </a:rPr>
              <a:t>For children</a:t>
            </a:r>
            <a:r>
              <a:rPr lang="en-US" i="1" dirty="0">
                <a:solidFill>
                  <a:schemeClr val="tx2">
                    <a:lumMod val="25000"/>
                  </a:schemeClr>
                </a:solidFill>
                <a:latin typeface="Cambria" panose="02040503050406030204" pitchFamily="18" charset="0"/>
                <a:ea typeface="Times New Roman" panose="02020603050405020304" pitchFamily="18" charset="0"/>
                <a:cs typeface="Times New Roman" panose="02020603050405020304" pitchFamily="18" charset="0"/>
              </a:rPr>
              <a:t>… to enable young children to be active and successful participants during the early childhood years and in the future in a variety of settings – in their homes with their families, in child care, preschool or school programs, and in the community. </a:t>
            </a:r>
          </a:p>
          <a:p>
            <a:pPr>
              <a:lnSpc>
                <a:spcPct val="120000"/>
              </a:lnSpc>
              <a:spcBef>
                <a:spcPts val="2400"/>
              </a:spcBef>
              <a:spcAft>
                <a:spcPts val="600"/>
              </a:spcAft>
            </a:pPr>
            <a:r>
              <a:rPr lang="en-US" b="1" i="1" dirty="0">
                <a:solidFill>
                  <a:schemeClr val="tx2">
                    <a:lumMod val="25000"/>
                  </a:schemeClr>
                </a:solidFill>
                <a:latin typeface="Cambria" panose="02040503050406030204" pitchFamily="18" charset="0"/>
                <a:ea typeface="Times New Roman" panose="02020603050405020304" pitchFamily="18" charset="0"/>
                <a:cs typeface="Times New Roman" panose="02020603050405020304" pitchFamily="18" charset="0"/>
              </a:rPr>
              <a:t>For families </a:t>
            </a:r>
            <a:r>
              <a:rPr lang="en-US" i="1" dirty="0">
                <a:solidFill>
                  <a:schemeClr val="tx2">
                    <a:lumMod val="25000"/>
                  </a:schemeClr>
                </a:solidFill>
                <a:latin typeface="Cambria" panose="02040503050406030204" pitchFamily="18" charset="0"/>
                <a:ea typeface="Times New Roman" panose="02020603050405020304" pitchFamily="18" charset="0"/>
                <a:cs typeface="Times New Roman" panose="02020603050405020304" pitchFamily="18" charset="0"/>
              </a:rPr>
              <a:t>… to enable families to provide care for their child and have the resources they need to participate in their own desired family and community activities.</a:t>
            </a:r>
            <a:r>
              <a:rPr lang="en-US" dirty="0">
                <a:solidFill>
                  <a:schemeClr val="tx2">
                    <a:lumMod val="25000"/>
                  </a:schemeClr>
                </a:solidFill>
              </a:rPr>
              <a:t> </a:t>
            </a:r>
            <a:endParaRPr lang="en-US" b="1" i="1" dirty="0">
              <a:solidFill>
                <a:schemeClr val="tx2">
                  <a:lumMod val="25000"/>
                </a:schemeClr>
              </a:solidFill>
              <a:latin typeface="Cambria" panose="02040503050406030204" pitchFamily="18" charset="0"/>
              <a:ea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xmlns="" id="{15738A6A-4D26-B841-8945-0B558D049749}"/>
              </a:ext>
            </a:extLst>
          </p:cNvPr>
          <p:cNvSpPr>
            <a:spLocks noGrp="1"/>
          </p:cNvSpPr>
          <p:nvPr>
            <p:ph type="title"/>
          </p:nvPr>
        </p:nvSpPr>
        <p:spPr>
          <a:xfrm>
            <a:off x="239591" y="133085"/>
            <a:ext cx="11532205" cy="967260"/>
          </a:xfrm>
        </p:spPr>
        <p:txBody>
          <a:bodyPr>
            <a:normAutofit/>
          </a:bodyPr>
          <a:lstStyle/>
          <a:p>
            <a:r>
              <a:rPr lang="en-US" sz="3600" dirty="0"/>
              <a:t>Ultimate Goals for Early Intervention</a:t>
            </a:r>
          </a:p>
        </p:txBody>
      </p:sp>
      <p:pic>
        <p:nvPicPr>
          <p:cNvPr id="8" name="Picture 7">
            <a:extLst>
              <a:ext uri="{FF2B5EF4-FFF2-40B4-BE49-F238E27FC236}">
                <a16:creationId xmlns:a16="http://schemas.microsoft.com/office/drawing/2014/main" xmlns="" id="{C6CB1D0E-BD71-B449-BA23-A1F50D8DEB0F}"/>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211294">
            <a:off x="6075541" y="1419201"/>
            <a:ext cx="457764" cy="486275"/>
          </a:xfrm>
          <a:prstGeom prst="rect">
            <a:avLst/>
          </a:prstGeom>
        </p:spPr>
      </p:pic>
      <p:pic>
        <p:nvPicPr>
          <p:cNvPr id="13" name="Content Placeholder 12">
            <a:extLst>
              <a:ext uri="{FF2B5EF4-FFF2-40B4-BE49-F238E27FC236}">
                <a16:creationId xmlns:a16="http://schemas.microsoft.com/office/drawing/2014/main" xmlns="" id="{E2EE593C-0F72-8E40-8A82-37AAD030B53A}"/>
              </a:ext>
            </a:extLst>
          </p:cNvPr>
          <p:cNvPicPr>
            <a:picLocks noGrp="1"/>
          </p:cNvPicPr>
          <p:nvPr>
            <p:ph idx="1"/>
          </p:nvPr>
        </p:nvPicPr>
        <p:blipFill>
          <a:blip r:embed="rId4" cstate="print">
            <a:extLst>
              <a:ext uri="{28A0092B-C50C-407E-A947-70E740481C1C}">
                <a14:useLocalDpi xmlns:a14="http://schemas.microsoft.com/office/drawing/2010/main" val="0"/>
              </a:ext>
            </a:extLst>
          </a:blip>
          <a:stretch>
            <a:fillRect/>
          </a:stretch>
        </p:blipFill>
        <p:spPr>
          <a:xfrm>
            <a:off x="774699" y="1262971"/>
            <a:ext cx="4165600" cy="5130500"/>
          </a:xfrm>
          <a:prstGeom prst="rect">
            <a:avLst/>
          </a:prstGeom>
        </p:spPr>
      </p:pic>
      <p:pic>
        <p:nvPicPr>
          <p:cNvPr id="16" name="Picture 15">
            <a:extLst>
              <a:ext uri="{FF2B5EF4-FFF2-40B4-BE49-F238E27FC236}">
                <a16:creationId xmlns:a16="http://schemas.microsoft.com/office/drawing/2014/main" xmlns="" id="{873D098E-725A-CB4E-8D1F-D035C7CA32E5}"/>
              </a:ext>
            </a:extLst>
          </p:cNvPr>
          <p:cNvPicPr/>
          <p:nvPr/>
        </p:nvPicPr>
        <p:blipFill>
          <a:blip r:embed="rId3" cstate="print">
            <a:extLst>
              <a:ext uri="{28A0092B-C50C-407E-A947-70E740481C1C}">
                <a14:useLocalDpi xmlns:a14="http://schemas.microsoft.com/office/drawing/2010/main" val="0"/>
              </a:ext>
            </a:extLst>
          </a:blip>
          <a:stretch>
            <a:fillRect/>
          </a:stretch>
        </p:blipFill>
        <p:spPr>
          <a:xfrm rot="1211294">
            <a:off x="6075542" y="4431754"/>
            <a:ext cx="457764" cy="486275"/>
          </a:xfrm>
          <a:prstGeom prst="rect">
            <a:avLst/>
          </a:prstGeom>
        </p:spPr>
      </p:pic>
    </p:spTree>
    <p:extLst>
      <p:ext uri="{BB962C8B-B14F-4D97-AF65-F5344CB8AC3E}">
        <p14:creationId xmlns:p14="http://schemas.microsoft.com/office/powerpoint/2010/main" val="6614491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42240"/>
            <a:r>
              <a:rPr lang="en-US" sz="3600" dirty="0"/>
              <a:t>What’s New in the SFY </a:t>
            </a:r>
            <a:r>
              <a:rPr lang="en-US" sz="3600" dirty="0" smtClean="0"/>
              <a:t>2019 </a:t>
            </a:r>
            <a:r>
              <a:rPr lang="en-US" sz="3600" dirty="0"/>
              <a:t>Budget Submissions Workbook?</a:t>
            </a:r>
          </a:p>
        </p:txBody>
      </p:sp>
      <p:sp>
        <p:nvSpPr>
          <p:cNvPr id="3" name="Text Placeholder 2"/>
          <p:cNvSpPr>
            <a:spLocks noGrp="1"/>
          </p:cNvSpPr>
          <p:nvPr>
            <p:ph type="body" idx="1"/>
          </p:nvPr>
        </p:nvSpPr>
        <p:spPr/>
        <p:txBody>
          <a:bodyPr/>
          <a:lstStyle/>
          <a:p>
            <a:pPr lvl="1">
              <a:buFont typeface="Arial" panose="020B0604020202020204" pitchFamily="34" charset="0"/>
              <a:buChar char="•"/>
            </a:pPr>
            <a:r>
              <a:rPr lang="en-US" sz="2800" i="1" dirty="0" smtClean="0"/>
              <a:t>Federal </a:t>
            </a:r>
            <a:r>
              <a:rPr lang="en-US" sz="2800" i="1" dirty="0"/>
              <a:t>MA Reimbursement </a:t>
            </a:r>
            <a:r>
              <a:rPr lang="en-US" sz="2800" i="1" dirty="0" smtClean="0"/>
              <a:t>Availability Worksheet </a:t>
            </a:r>
            <a:r>
              <a:rPr lang="en-US" sz="2800" dirty="0" smtClean="0"/>
              <a:t>– Form 100</a:t>
            </a:r>
          </a:p>
          <a:p>
            <a:pPr lvl="1"/>
            <a:r>
              <a:rPr lang="en-US" sz="2800" i="1" dirty="0"/>
              <a:t>Description of Other Federal, Other State, and Other/Private </a:t>
            </a:r>
            <a:r>
              <a:rPr lang="en-US" sz="2800" i="1" dirty="0" smtClean="0"/>
              <a:t>Funds</a:t>
            </a:r>
            <a:r>
              <a:rPr lang="en-US" sz="2800" dirty="0" smtClean="0"/>
              <a:t> – Forms 100A</a:t>
            </a:r>
          </a:p>
          <a:p>
            <a:pPr lvl="1">
              <a:buFont typeface="Arial" panose="020B0604020202020204" pitchFamily="34" charset="0"/>
              <a:buChar char="•"/>
            </a:pPr>
            <a:r>
              <a:rPr lang="en-US" sz="2800" dirty="0" smtClean="0"/>
              <a:t>Indirect Costs</a:t>
            </a:r>
          </a:p>
          <a:p>
            <a:pPr lvl="1">
              <a:buFont typeface="Arial" panose="020B0604020202020204" pitchFamily="34" charset="0"/>
              <a:buChar char="•"/>
            </a:pPr>
            <a:r>
              <a:rPr lang="en-US" sz="2800" dirty="0" smtClean="0"/>
              <a:t>Program/Category 206 Unlocked on the C-1-25 Forms</a:t>
            </a:r>
          </a:p>
          <a:p>
            <a:pPr>
              <a:buFont typeface="Arial" panose="020B0604020202020204" pitchFamily="34" charset="0"/>
              <a:buChar char="•"/>
            </a:pPr>
            <a:endParaRPr lang="en-US" sz="2800" dirty="0"/>
          </a:p>
          <a:p>
            <a:pPr marL="142240" indent="0" algn="ctr">
              <a:buNone/>
            </a:pPr>
            <a:endParaRPr lang="en-US" sz="1800" dirty="0"/>
          </a:p>
          <a:p>
            <a:pPr marL="142240" indent="0" algn="ctr">
              <a:buNone/>
            </a:pPr>
            <a:endParaRPr lang="en-US" sz="1800" dirty="0"/>
          </a:p>
        </p:txBody>
      </p:sp>
    </p:spTree>
    <p:extLst>
      <p:ext uri="{BB962C8B-B14F-4D97-AF65-F5344CB8AC3E}">
        <p14:creationId xmlns:p14="http://schemas.microsoft.com/office/powerpoint/2010/main" val="26583225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Medicaid reimbursement availability Worksheet</a:t>
            </a:r>
            <a:endParaRPr lang="en-US" dirty="0"/>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3259" t="-10314" r="29614" b="22769"/>
          <a:stretch/>
        </p:blipFill>
        <p:spPr>
          <a:xfrm>
            <a:off x="4612315" y="1566407"/>
            <a:ext cx="7253693" cy="4850296"/>
          </a:xfrm>
          <a:noFill/>
        </p:spPr>
      </p:pic>
      <p:sp>
        <p:nvSpPr>
          <p:cNvPr id="9" name="TextBox 8"/>
          <p:cNvSpPr txBox="1"/>
          <p:nvPr/>
        </p:nvSpPr>
        <p:spPr>
          <a:xfrm>
            <a:off x="532737" y="2154803"/>
            <a:ext cx="4150582" cy="3046988"/>
          </a:xfrm>
          <a:prstGeom prst="rect">
            <a:avLst/>
          </a:prstGeom>
          <a:noFill/>
        </p:spPr>
        <p:txBody>
          <a:bodyPr wrap="square" rtlCol="0">
            <a:spAutoFit/>
          </a:bodyPr>
          <a:lstStyle/>
          <a:p>
            <a:r>
              <a:rPr lang="en-US" sz="3200" dirty="0" smtClean="0"/>
              <a:t>Identifies Federal MA Funds Available for SFY 2019 Budget</a:t>
            </a:r>
          </a:p>
          <a:p>
            <a:endParaRPr lang="en-US" sz="3200" dirty="0"/>
          </a:p>
          <a:p>
            <a:r>
              <a:rPr lang="en-US" sz="3200" dirty="0" smtClean="0"/>
              <a:t>Accountability of Funds By Fiscal Year</a:t>
            </a:r>
            <a:endParaRPr lang="en-US" sz="3200" dirty="0"/>
          </a:p>
        </p:txBody>
      </p:sp>
    </p:spTree>
    <p:extLst>
      <p:ext uri="{BB962C8B-B14F-4D97-AF65-F5344CB8AC3E}">
        <p14:creationId xmlns:p14="http://schemas.microsoft.com/office/powerpoint/2010/main" val="5707795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TextBox 8"/>
          <p:cNvSpPr txBox="1">
            <a:spLocks noChangeArrowheads="1"/>
          </p:cNvSpPr>
          <p:nvPr/>
        </p:nvSpPr>
        <p:spPr bwMode="auto">
          <a:xfrm>
            <a:off x="2120900" y="1866900"/>
            <a:ext cx="185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US" altLang="en-US" dirty="0"/>
          </a:p>
        </p:txBody>
      </p:sp>
      <p:sp>
        <p:nvSpPr>
          <p:cNvPr id="7" name="Title 3"/>
          <p:cNvSpPr txBox="1">
            <a:spLocks/>
          </p:cNvSpPr>
          <p:nvPr/>
        </p:nvSpPr>
        <p:spPr>
          <a:xfrm>
            <a:off x="2133600" y="685800"/>
            <a:ext cx="8229600" cy="1143000"/>
          </a:xfrm>
          <a:prstGeom prst="rect">
            <a:avLst/>
          </a:prstGeom>
          <a:noFill/>
          <a:ln>
            <a:noFill/>
          </a:ln>
        </p:spPr>
        <p:txBody>
          <a:bodyPr wrap="square" lIns="91425" tIns="91425" rIns="91425" bIns="91425" numCol="1" anchor="b" anchorCtr="0" compatLnSpc="1">
            <a:prstTxWarp prst="textNoShape">
              <a:avLst/>
            </a:prstTxWarp>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None/>
              <a:defRPr sz="4400" b="0" i="0" u="none" strike="noStrike" cap="none">
                <a:solidFill>
                  <a:schemeClr val="dk2"/>
                </a:solidFill>
                <a:latin typeface="Arial"/>
                <a:ea typeface="Arial"/>
                <a:cs typeface="Arial"/>
                <a:sym typeface="Arial"/>
              </a:defRPr>
            </a:lvl1pPr>
            <a:lvl2pPr marL="0" marR="0" lvl="1" indent="0" algn="l" rtl="0">
              <a:spcBef>
                <a:spcPts val="0"/>
              </a:spcBef>
              <a:spcAft>
                <a:spcPts val="0"/>
              </a:spcAft>
              <a:buNone/>
              <a:defRPr sz="4400" b="0" i="0" u="none" strike="noStrike" cap="none">
                <a:solidFill>
                  <a:schemeClr val="dk2"/>
                </a:solidFill>
                <a:latin typeface="Arial"/>
                <a:ea typeface="Arial"/>
                <a:cs typeface="Arial"/>
                <a:sym typeface="Arial"/>
              </a:defRPr>
            </a:lvl2pPr>
            <a:lvl3pPr marL="0" marR="0" lvl="2" indent="0" algn="l" rtl="0">
              <a:spcBef>
                <a:spcPts val="0"/>
              </a:spcBef>
              <a:spcAft>
                <a:spcPts val="0"/>
              </a:spcAft>
              <a:buNone/>
              <a:defRPr sz="4400" b="0" i="0" u="none" strike="noStrike" cap="none">
                <a:solidFill>
                  <a:schemeClr val="dk2"/>
                </a:solidFill>
                <a:latin typeface="Arial"/>
                <a:ea typeface="Arial"/>
                <a:cs typeface="Arial"/>
                <a:sym typeface="Arial"/>
              </a:defRPr>
            </a:lvl3pPr>
            <a:lvl4pPr marL="0" marR="0" lvl="3" indent="0" algn="l" rtl="0">
              <a:spcBef>
                <a:spcPts val="0"/>
              </a:spcBef>
              <a:spcAft>
                <a:spcPts val="0"/>
              </a:spcAft>
              <a:buNone/>
              <a:defRPr sz="4400" b="0" i="0" u="none" strike="noStrike" cap="none">
                <a:solidFill>
                  <a:schemeClr val="dk2"/>
                </a:solidFill>
                <a:latin typeface="Arial"/>
                <a:ea typeface="Arial"/>
                <a:cs typeface="Arial"/>
                <a:sym typeface="Arial"/>
              </a:defRPr>
            </a:lvl4pPr>
            <a:lvl5pPr marL="0" marR="0" lvl="4" indent="0" algn="l" rtl="0">
              <a:spcBef>
                <a:spcPts val="0"/>
              </a:spcBef>
              <a:spcAft>
                <a:spcPts val="0"/>
              </a:spcAft>
              <a:buNone/>
              <a:defRPr sz="44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buNone/>
              <a:defRPr sz="44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buNone/>
              <a:defRPr sz="44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buNone/>
              <a:defRPr sz="44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buNone/>
              <a:defRPr sz="4400" b="0" i="0" u="none" strike="noStrike" cap="none">
                <a:solidFill>
                  <a:schemeClr val="dk2"/>
                </a:solidFill>
                <a:latin typeface="Arial"/>
                <a:ea typeface="Arial"/>
                <a:cs typeface="Arial"/>
                <a:sym typeface="Arial"/>
              </a:defRPr>
            </a:lvl9pPr>
          </a:lstStyle>
          <a:p>
            <a:pPr algn="ctr">
              <a:defRPr/>
            </a:pPr>
            <a:r>
              <a:rPr lang="en-US" sz="3600" dirty="0">
                <a:ea typeface="MS PGothic" charset="0"/>
              </a:rPr>
              <a:t/>
            </a:r>
            <a:br>
              <a:rPr lang="en-US" sz="3600" dirty="0">
                <a:ea typeface="MS PGothic" charset="0"/>
              </a:rPr>
            </a:br>
            <a:r>
              <a:rPr lang="en-US" sz="3400" b="1" cap="all" dirty="0" smtClean="0">
                <a:solidFill>
                  <a:prstClr val="white"/>
                </a:solidFill>
                <a:effectLst>
                  <a:outerShdw blurRad="50800" dist="63500" dir="2700000" algn="tl" rotWithShape="0">
                    <a:srgbClr val="000000">
                      <a:alpha val="48000"/>
                    </a:srgbClr>
                  </a:outerShdw>
                </a:effectLst>
                <a:latin typeface="Bookman Old Style" panose="02050604050505020204"/>
                <a:ea typeface="+mj-ea"/>
                <a:cs typeface="+mj-cs"/>
              </a:rPr>
              <a:t>Form 100B Reminder</a:t>
            </a:r>
            <a:endParaRPr lang="en-US" sz="3600" dirty="0">
              <a:ea typeface="MS PGothic" charset="0"/>
            </a:endParaRPr>
          </a:p>
        </p:txBody>
      </p:sp>
      <p:sp>
        <p:nvSpPr>
          <p:cNvPr id="2" name="Rectangle 1"/>
          <p:cNvSpPr/>
          <p:nvPr/>
        </p:nvSpPr>
        <p:spPr>
          <a:xfrm>
            <a:off x="1264595" y="2178465"/>
            <a:ext cx="10064886" cy="1077218"/>
          </a:xfrm>
          <a:prstGeom prst="rect">
            <a:avLst/>
          </a:prstGeom>
        </p:spPr>
        <p:txBody>
          <a:bodyPr wrap="square">
            <a:spAutoFit/>
          </a:bodyPr>
          <a:lstStyle/>
          <a:p>
            <a:r>
              <a:rPr lang="en-US" altLang="en-US" sz="3200" dirty="0">
                <a:solidFill>
                  <a:srgbClr val="FF0000"/>
                </a:solidFill>
              </a:rPr>
              <a:t>MITP Form 100B </a:t>
            </a:r>
            <a:r>
              <a:rPr lang="en-US" altLang="en-US" sz="3200" dirty="0"/>
              <a:t>- Detailed expenditure information for Salaries &amp; Wages and Fixed Charges</a:t>
            </a:r>
          </a:p>
        </p:txBody>
      </p:sp>
      <p:pic>
        <p:nvPicPr>
          <p:cNvPr id="1558" name="Picture 1557"/>
          <p:cNvPicPr/>
          <p:nvPr/>
        </p:nvPicPr>
        <p:blipFill>
          <a:blip r:embed="rId3">
            <a:extLst>
              <a:ext uri="{28A0092B-C50C-407E-A947-70E740481C1C}">
                <a14:useLocalDpi xmlns:a14="http://schemas.microsoft.com/office/drawing/2010/main" val="0"/>
              </a:ext>
            </a:extLst>
          </a:blip>
          <a:srcRect/>
          <a:stretch>
            <a:fillRect/>
          </a:stretch>
        </p:blipFill>
        <p:spPr bwMode="auto">
          <a:xfrm>
            <a:off x="5445463" y="3430406"/>
            <a:ext cx="1363900" cy="3022276"/>
          </a:xfrm>
          <a:prstGeom prst="rect">
            <a:avLst/>
          </a:prstGeom>
          <a:noFill/>
          <a:ln>
            <a:noFill/>
          </a:ln>
        </p:spPr>
      </p:pic>
    </p:spTree>
    <p:extLst>
      <p:ext uri="{BB962C8B-B14F-4D97-AF65-F5344CB8AC3E}">
        <p14:creationId xmlns:p14="http://schemas.microsoft.com/office/powerpoint/2010/main" val="18655966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CLIG State funds &amp; federal Medicaid</a:t>
            </a:r>
            <a:endParaRPr lang="en-US" dirty="0"/>
          </a:p>
        </p:txBody>
      </p:sp>
      <p:sp>
        <p:nvSpPr>
          <p:cNvPr id="3" name="Content Placeholder 2"/>
          <p:cNvSpPr>
            <a:spLocks noGrp="1"/>
          </p:cNvSpPr>
          <p:nvPr>
            <p:ph idx="1"/>
          </p:nvPr>
        </p:nvSpPr>
        <p:spPr>
          <a:xfrm>
            <a:off x="913795" y="2036591"/>
            <a:ext cx="10353762" cy="3695136"/>
          </a:xfrm>
        </p:spPr>
        <p:txBody>
          <a:bodyPr>
            <a:noAutofit/>
          </a:bodyPr>
          <a:lstStyle/>
          <a:p>
            <a:r>
              <a:rPr lang="en-US" sz="2400" dirty="0" smtClean="0"/>
              <a:t>Allocation Delivered via Grant and Intergovernmental Transfer Payment from the MDH</a:t>
            </a:r>
          </a:p>
          <a:p>
            <a:r>
              <a:rPr lang="en-US" sz="2400" dirty="0" smtClean="0"/>
              <a:t>NOGA Shows Initial Grant Amount and Estimated IGT Funds</a:t>
            </a:r>
          </a:p>
          <a:p>
            <a:r>
              <a:rPr lang="en-US" sz="2400" dirty="0"/>
              <a:t>Reconciliation of Estimated IGT and Actual IGT Can Result in a Revision of the Grant Amount and/or Invoice for Expenditure of Funds Above Allocation</a:t>
            </a:r>
          </a:p>
          <a:p>
            <a:r>
              <a:rPr lang="en-US" sz="2400" dirty="0" smtClean="0"/>
              <a:t>Accounting Setup Facilitates Management of the State Funds and Federal Medicaid</a:t>
            </a:r>
          </a:p>
          <a:p>
            <a:pPr marL="0" indent="0">
              <a:buNone/>
            </a:pPr>
            <a:endParaRPr lang="en-US" sz="2400" dirty="0"/>
          </a:p>
        </p:txBody>
      </p:sp>
    </p:spTree>
    <p:extLst>
      <p:ext uri="{BB962C8B-B14F-4D97-AF65-F5344CB8AC3E}">
        <p14:creationId xmlns:p14="http://schemas.microsoft.com/office/powerpoint/2010/main" val="1414173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Timeline for </a:t>
            </a:r>
            <a:br>
              <a:rPr lang="en-US" dirty="0" smtClean="0"/>
            </a:br>
            <a:r>
              <a:rPr lang="en-US" dirty="0" smtClean="0"/>
              <a:t>CLIG state general Funds</a:t>
            </a:r>
            <a:endParaRPr lang="en-US" dirty="0"/>
          </a:p>
        </p:txBody>
      </p:sp>
      <p:sp>
        <p:nvSpPr>
          <p:cNvPr id="3" name="Content Placeholder 2"/>
          <p:cNvSpPr>
            <a:spLocks noGrp="1"/>
          </p:cNvSpPr>
          <p:nvPr>
            <p:ph idx="1"/>
          </p:nvPr>
        </p:nvSpPr>
        <p:spPr/>
        <p:txBody>
          <a:bodyPr>
            <a:normAutofit fontScale="92500" lnSpcReduction="20000"/>
          </a:bodyPr>
          <a:lstStyle/>
          <a:p>
            <a:r>
              <a:rPr lang="en-US" b="1" u="sng" dirty="0"/>
              <a:t>June 30</a:t>
            </a:r>
            <a:r>
              <a:rPr lang="en-US" b="1" dirty="0"/>
              <a:t> </a:t>
            </a:r>
            <a:r>
              <a:rPr lang="en-US" dirty="0"/>
              <a:t>- Obligate Entire State Infants &amp; Toddlers Allocation</a:t>
            </a:r>
          </a:p>
          <a:p>
            <a:r>
              <a:rPr lang="en-US" b="1" u="sng" dirty="0"/>
              <a:t>July 10</a:t>
            </a:r>
            <a:r>
              <a:rPr lang="en-US" b="1" dirty="0"/>
              <a:t> </a:t>
            </a:r>
            <a:r>
              <a:rPr lang="en-US" dirty="0"/>
              <a:t>– Type 1 Report (Non-LSS Must Submit An Invoice) to C</a:t>
            </a:r>
            <a:r>
              <a:rPr lang="en-US" b="1" dirty="0"/>
              <a:t>OMPLETELY </a:t>
            </a:r>
            <a:r>
              <a:rPr lang="en-US" dirty="0"/>
              <a:t>Expend The State Grant </a:t>
            </a:r>
          </a:p>
          <a:p>
            <a:r>
              <a:rPr lang="en-US" b="1" u="sng" dirty="0"/>
              <a:t>August 31</a:t>
            </a:r>
            <a:r>
              <a:rPr lang="en-US" b="1" dirty="0"/>
              <a:t> </a:t>
            </a:r>
            <a:r>
              <a:rPr lang="en-US" dirty="0"/>
              <a:t>- Based Upon The Reconciliation, The MSDE Issues NOGAs To Revise State Grant Approved Budgets And Invoices, as applicable </a:t>
            </a:r>
          </a:p>
          <a:p>
            <a:r>
              <a:rPr lang="en-US" b="1" u="sng" dirty="0"/>
              <a:t>September 10</a:t>
            </a:r>
            <a:r>
              <a:rPr lang="en-US" b="1" dirty="0"/>
              <a:t> </a:t>
            </a:r>
            <a:r>
              <a:rPr lang="en-US" dirty="0"/>
              <a:t>–Type 1 Report (Non-LSS Must Submit An Invoice) to </a:t>
            </a:r>
            <a:r>
              <a:rPr lang="en-US" b="1" dirty="0"/>
              <a:t>COMPLETELY </a:t>
            </a:r>
            <a:r>
              <a:rPr lang="en-US" dirty="0"/>
              <a:t>Expend The State Grant (if the Grant Amount was Revised)</a:t>
            </a:r>
          </a:p>
          <a:p>
            <a:r>
              <a:rPr lang="en-US" b="1" u="sng" dirty="0"/>
              <a:t>September 30</a:t>
            </a:r>
            <a:r>
              <a:rPr lang="en-US" b="1" dirty="0"/>
              <a:t> </a:t>
            </a:r>
            <a:r>
              <a:rPr lang="en-US" dirty="0"/>
              <a:t>– Final Financial Report To Account For The Final State Grant Approved Budget And Must Pay Invoice, if applicable</a:t>
            </a:r>
          </a:p>
          <a:p>
            <a:r>
              <a:rPr lang="en-US" b="1" u="sng" dirty="0"/>
              <a:t>September 30</a:t>
            </a:r>
            <a:r>
              <a:rPr lang="en-US" b="1" dirty="0"/>
              <a:t> </a:t>
            </a:r>
            <a:r>
              <a:rPr lang="en-US" dirty="0"/>
              <a:t>– Final Cumulative Variance Report Of The ENTIRE State Allocation</a:t>
            </a:r>
          </a:p>
          <a:p>
            <a:endParaRPr lang="en-US" dirty="0"/>
          </a:p>
          <a:p>
            <a:endParaRPr lang="en-US" dirty="0"/>
          </a:p>
        </p:txBody>
      </p:sp>
    </p:spTree>
    <p:extLst>
      <p:ext uri="{BB962C8B-B14F-4D97-AF65-F5344CB8AC3E}">
        <p14:creationId xmlns:p14="http://schemas.microsoft.com/office/powerpoint/2010/main" val="4279566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a:t>
            </a:r>
            <a:endParaRPr lang="en-US" dirty="0"/>
          </a:p>
        </p:txBody>
      </p:sp>
      <p:sp>
        <p:nvSpPr>
          <p:cNvPr id="3" name="Content Placeholder 2"/>
          <p:cNvSpPr>
            <a:spLocks noGrp="1"/>
          </p:cNvSpPr>
          <p:nvPr>
            <p:ph idx="1"/>
          </p:nvPr>
        </p:nvSpPr>
        <p:spPr/>
        <p:txBody>
          <a:bodyPr/>
          <a:lstStyle/>
          <a:p>
            <a:r>
              <a:rPr lang="en-US" sz="2800" dirty="0" smtClean="0"/>
              <a:t>No Changes to Reporting Schedule</a:t>
            </a:r>
            <a:endParaRPr lang="en-US" sz="2800" dirty="0"/>
          </a:p>
          <a:p>
            <a:r>
              <a:rPr lang="en-US" sz="2800" dirty="0" smtClean="0"/>
              <a:t>Special </a:t>
            </a:r>
            <a:r>
              <a:rPr lang="en-US" sz="2800" dirty="0"/>
              <a:t>Interim and Final Reporting Forms </a:t>
            </a:r>
            <a:r>
              <a:rPr lang="en-US" sz="2800" dirty="0" smtClean="0"/>
              <a:t>For the State Systemic Improvement Plan Grants </a:t>
            </a:r>
          </a:p>
          <a:p>
            <a:pPr lvl="3"/>
            <a:r>
              <a:rPr lang="en-US" sz="2800" dirty="0" smtClean="0"/>
              <a:t>Interim Progress/Cumulative Variance Report</a:t>
            </a:r>
          </a:p>
          <a:p>
            <a:pPr lvl="3"/>
            <a:r>
              <a:rPr lang="en-US" sz="2800" dirty="0" smtClean="0"/>
              <a:t>Final </a:t>
            </a:r>
            <a:r>
              <a:rPr lang="en-US" sz="2800" dirty="0"/>
              <a:t>Progress/Cumulative Variance Report</a:t>
            </a:r>
          </a:p>
        </p:txBody>
      </p:sp>
    </p:spTree>
    <p:extLst>
      <p:ext uri="{BB962C8B-B14F-4D97-AF65-F5344CB8AC3E}">
        <p14:creationId xmlns:p14="http://schemas.microsoft.com/office/powerpoint/2010/main" val="6786321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Revision of Budget and </a:t>
            </a:r>
            <a:br>
              <a:rPr lang="en-US" dirty="0" smtClean="0"/>
            </a:br>
            <a:r>
              <a:rPr lang="en-US" dirty="0" smtClean="0"/>
              <a:t>Program Plans (CFR  </a:t>
            </a:r>
            <a:r>
              <a:rPr lang="en-US" sz="3600" dirty="0">
                <a:effectLst/>
              </a:rPr>
              <a:t>§</a:t>
            </a:r>
            <a:r>
              <a:rPr lang="en-US" sz="3600" dirty="0" smtClean="0">
                <a:effectLst/>
              </a:rPr>
              <a:t>200.308)</a:t>
            </a:r>
            <a:r>
              <a:rPr lang="en-US" dirty="0" smtClean="0"/>
              <a:t>     </a:t>
            </a:r>
            <a:endParaRPr lang="en-US" dirty="0"/>
          </a:p>
        </p:txBody>
      </p:sp>
      <p:sp>
        <p:nvSpPr>
          <p:cNvPr id="3" name="Content Placeholder 2"/>
          <p:cNvSpPr>
            <a:spLocks noGrp="1"/>
          </p:cNvSpPr>
          <p:nvPr>
            <p:ph idx="1"/>
          </p:nvPr>
        </p:nvSpPr>
        <p:spPr>
          <a:xfrm>
            <a:off x="913795" y="2096063"/>
            <a:ext cx="10981356" cy="4503519"/>
          </a:xfrm>
        </p:spPr>
        <p:txBody>
          <a:bodyPr>
            <a:normAutofit fontScale="92500"/>
          </a:bodyPr>
          <a:lstStyle/>
          <a:p>
            <a:pPr marL="0" indent="0">
              <a:buNone/>
            </a:pPr>
            <a:r>
              <a:rPr lang="en-US" sz="3500" b="1" dirty="0" smtClean="0"/>
              <a:t>Approved Requests to Amend Grants are Required to:</a:t>
            </a:r>
            <a:br>
              <a:rPr lang="en-US" sz="3500" b="1" dirty="0" smtClean="0"/>
            </a:br>
            <a:endParaRPr lang="en-US" sz="3500" b="1" dirty="0" smtClean="0"/>
          </a:p>
          <a:p>
            <a:pPr lvl="2"/>
            <a:r>
              <a:rPr lang="en-US" sz="3200" dirty="0">
                <a:effectLst/>
              </a:rPr>
              <a:t>Revise Budget</a:t>
            </a:r>
          </a:p>
          <a:p>
            <a:pPr lvl="2"/>
            <a:r>
              <a:rPr lang="en-US" sz="3200" dirty="0" smtClean="0">
                <a:effectLst/>
              </a:rPr>
              <a:t>Revise </a:t>
            </a:r>
            <a:r>
              <a:rPr lang="en-US" sz="3200" dirty="0">
                <a:effectLst/>
              </a:rPr>
              <a:t>Program Plans</a:t>
            </a:r>
          </a:p>
          <a:p>
            <a:pPr lvl="2"/>
            <a:r>
              <a:rPr lang="en-US" sz="3200" dirty="0" smtClean="0">
                <a:effectLst/>
              </a:rPr>
              <a:t>Change a Key Person Specified in the Proposal</a:t>
            </a:r>
          </a:p>
          <a:p>
            <a:pPr lvl="2"/>
            <a:r>
              <a:rPr lang="en-US" sz="3200" dirty="0" smtClean="0">
                <a:effectLst/>
              </a:rPr>
              <a:t>Extend </a:t>
            </a:r>
            <a:r>
              <a:rPr lang="en-US" sz="3200" dirty="0">
                <a:effectLst/>
              </a:rPr>
              <a:t>the Grant </a:t>
            </a:r>
            <a:r>
              <a:rPr lang="en-US" sz="3200" dirty="0" smtClean="0">
                <a:effectLst/>
              </a:rPr>
              <a:t>Period</a:t>
            </a:r>
            <a:r>
              <a:rPr lang="en-US" sz="3200" dirty="0">
                <a:effectLst/>
              </a:rPr>
              <a:t> </a:t>
            </a:r>
            <a:r>
              <a:rPr lang="en-US" sz="3200" dirty="0" smtClean="0">
                <a:effectLst/>
              </a:rPr>
              <a:t>(Federal Funds  Only)</a:t>
            </a:r>
            <a:endParaRPr lang="en-US" sz="3200" dirty="0">
              <a:effectLst/>
            </a:endParaRPr>
          </a:p>
          <a:p>
            <a:pPr marL="0" indent="0">
              <a:buNone/>
            </a:pPr>
            <a:r>
              <a:rPr lang="en-US" sz="2800" dirty="0" smtClean="0">
                <a:effectLst/>
              </a:rPr>
              <a:t> </a:t>
            </a:r>
            <a:endParaRPr lang="en-US" sz="4300" dirty="0">
              <a:effectLst/>
            </a:endParaRPr>
          </a:p>
        </p:txBody>
      </p:sp>
    </p:spTree>
    <p:extLst>
      <p:ext uri="{BB962C8B-B14F-4D97-AF65-F5344CB8AC3E}">
        <p14:creationId xmlns:p14="http://schemas.microsoft.com/office/powerpoint/2010/main" val="1971598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6" y="212035"/>
            <a:ext cx="10353761" cy="1326321"/>
          </a:xfrm>
        </p:spPr>
        <p:txBody>
          <a:bodyPr/>
          <a:lstStyle/>
          <a:p>
            <a:r>
              <a:rPr lang="en-US" dirty="0" smtClean="0"/>
              <a:t>Amendments</a:t>
            </a:r>
            <a:endParaRPr lang="en-US" dirty="0"/>
          </a:p>
        </p:txBody>
      </p:sp>
      <p:sp>
        <p:nvSpPr>
          <p:cNvPr id="3" name="Content Placeholder 2"/>
          <p:cNvSpPr>
            <a:spLocks noGrp="1"/>
          </p:cNvSpPr>
          <p:nvPr>
            <p:ph idx="1"/>
          </p:nvPr>
        </p:nvSpPr>
        <p:spPr>
          <a:xfrm>
            <a:off x="913796" y="1412251"/>
            <a:ext cx="10353762" cy="4614837"/>
          </a:xfrm>
        </p:spPr>
        <p:txBody>
          <a:bodyPr>
            <a:normAutofit fontScale="25000" lnSpcReduction="20000"/>
          </a:bodyPr>
          <a:lstStyle/>
          <a:p>
            <a:pPr marL="0" indent="0" algn="ctr">
              <a:buNone/>
            </a:pPr>
            <a:r>
              <a:rPr lang="en-US" sz="9600" b="1" dirty="0" smtClean="0"/>
              <a:t>Amendment Request Due Date:</a:t>
            </a:r>
            <a:br>
              <a:rPr lang="en-US" sz="9600" b="1" dirty="0" smtClean="0"/>
            </a:br>
            <a:r>
              <a:rPr lang="en-US" sz="9600" b="1" dirty="0" smtClean="0"/>
              <a:t>45 Days Prior to the End of the Grant Period</a:t>
            </a:r>
          </a:p>
          <a:p>
            <a:pPr marL="0" indent="0">
              <a:buNone/>
            </a:pPr>
            <a:endParaRPr lang="en-US" sz="4000" dirty="0" smtClean="0"/>
          </a:p>
          <a:p>
            <a:pPr marL="0" indent="0">
              <a:buNone/>
            </a:pPr>
            <a:r>
              <a:rPr lang="en-US" sz="9600" dirty="0" smtClean="0"/>
              <a:t>SFY 2018 Extended Federal Funds &amp; </a:t>
            </a:r>
            <a:br>
              <a:rPr lang="en-US" sz="9600" dirty="0" smtClean="0"/>
            </a:br>
            <a:r>
              <a:rPr lang="en-US" sz="9600" dirty="0" smtClean="0"/>
              <a:t>SFY 2019 State General Funds:                     </a:t>
            </a:r>
            <a:r>
              <a:rPr lang="en-US" sz="4800" dirty="0" smtClean="0"/>
              <a:t>		 </a:t>
            </a:r>
            <a:r>
              <a:rPr lang="en-US" sz="8000" b="1" u="sng" dirty="0" smtClean="0"/>
              <a:t>May 15, 2019</a:t>
            </a:r>
            <a:endParaRPr lang="en-US" sz="4800" b="1" u="sng" dirty="0" smtClean="0"/>
          </a:p>
          <a:p>
            <a:pPr marL="0" indent="0">
              <a:buNone/>
            </a:pPr>
            <a:endParaRPr lang="en-US" sz="4800" b="1" u="sng" dirty="0"/>
          </a:p>
          <a:p>
            <a:pPr marL="0" indent="0">
              <a:buNone/>
            </a:pPr>
            <a:r>
              <a:rPr lang="en-US" sz="9600" dirty="0"/>
              <a:t>SFY 2019 Federal Funds: </a:t>
            </a:r>
            <a:r>
              <a:rPr lang="en-US" sz="4800" dirty="0" smtClean="0"/>
              <a:t>					</a:t>
            </a:r>
            <a:r>
              <a:rPr lang="en-US" sz="8000" b="1" u="sng" dirty="0" smtClean="0"/>
              <a:t>August </a:t>
            </a:r>
            <a:r>
              <a:rPr lang="en-US" sz="8000" b="1" u="sng" dirty="0"/>
              <a:t>15, </a:t>
            </a:r>
            <a:r>
              <a:rPr lang="en-US" sz="8000" b="1" u="sng" dirty="0" smtClean="0"/>
              <a:t>2019</a:t>
            </a:r>
          </a:p>
          <a:p>
            <a:pPr marL="0" indent="0">
              <a:buNone/>
            </a:pPr>
            <a:endParaRPr lang="en-US" sz="4300" b="1" u="sng" dirty="0"/>
          </a:p>
          <a:p>
            <a:pPr marL="0" indent="0">
              <a:buNone/>
            </a:pPr>
            <a:r>
              <a:rPr lang="en-US" sz="9600" dirty="0" smtClean="0"/>
              <a:t>The </a:t>
            </a:r>
            <a:r>
              <a:rPr lang="en-US" sz="9600" b="1" u="sng" dirty="0" smtClean="0"/>
              <a:t>SFY 2019 CLIG Application</a:t>
            </a:r>
            <a:r>
              <a:rPr lang="en-US" sz="9600" dirty="0" smtClean="0"/>
              <a:t> contains instructions for requesting to amend grants.</a:t>
            </a:r>
          </a:p>
          <a:p>
            <a:pPr marL="0" indent="0">
              <a:buNone/>
            </a:pPr>
            <a:r>
              <a:rPr lang="en-US" sz="9600" dirty="0" smtClean="0"/>
              <a:t>The </a:t>
            </a:r>
            <a:r>
              <a:rPr lang="en-US" sz="9600" b="1" u="sng" dirty="0"/>
              <a:t>SFY 2019 CLIG Reporting &amp; Supplemental Forms </a:t>
            </a:r>
            <a:r>
              <a:rPr lang="en-US" sz="9600" b="1" u="sng" dirty="0" smtClean="0"/>
              <a:t>Workbook</a:t>
            </a:r>
            <a:r>
              <a:rPr lang="en-US" sz="9600" dirty="0" smtClean="0"/>
              <a:t>  contains the Required Amendment Request Forms</a:t>
            </a:r>
            <a:endParaRPr lang="en-US" sz="9600" dirty="0"/>
          </a:p>
        </p:txBody>
      </p:sp>
    </p:spTree>
    <p:extLst>
      <p:ext uri="{BB962C8B-B14F-4D97-AF65-F5344CB8AC3E}">
        <p14:creationId xmlns:p14="http://schemas.microsoft.com/office/powerpoint/2010/main" val="28020422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Fiscal monitoring</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t>Federal Medicaid </a:t>
            </a:r>
          </a:p>
          <a:p>
            <a:r>
              <a:rPr lang="en-US" dirty="0"/>
              <a:t>Must Be Used to Support the LITP</a:t>
            </a:r>
          </a:p>
          <a:p>
            <a:r>
              <a:rPr lang="en-US" dirty="0" smtClean="0"/>
              <a:t>No specified period for Expenditure</a:t>
            </a:r>
          </a:p>
          <a:p>
            <a:pPr marL="0" indent="0">
              <a:buNone/>
            </a:pPr>
            <a:r>
              <a:rPr lang="en-US" sz="2800" dirty="0" smtClean="0"/>
              <a:t>Monitoring Scope</a:t>
            </a:r>
          </a:p>
          <a:p>
            <a:r>
              <a:rPr lang="en-US" dirty="0" smtClean="0"/>
              <a:t>Federal MA Funding </a:t>
            </a:r>
            <a:r>
              <a:rPr lang="en-US" b="1" u="sng" dirty="0" smtClean="0"/>
              <a:t>Received</a:t>
            </a:r>
            <a:r>
              <a:rPr lang="en-US" dirty="0" smtClean="0"/>
              <a:t> in the Monitored Fiscal Year Regardless of the Fiscal Year Expended</a:t>
            </a:r>
          </a:p>
          <a:p>
            <a:r>
              <a:rPr lang="en-US" dirty="0" smtClean="0"/>
              <a:t>Federal MA Funding </a:t>
            </a:r>
            <a:r>
              <a:rPr lang="en-US" b="1" u="sng" dirty="0" smtClean="0"/>
              <a:t>Expended</a:t>
            </a:r>
            <a:r>
              <a:rPr lang="en-US" dirty="0" smtClean="0"/>
              <a:t> in the </a:t>
            </a:r>
            <a:r>
              <a:rPr lang="en-US" dirty="0"/>
              <a:t>Monitored </a:t>
            </a:r>
            <a:r>
              <a:rPr lang="en-US" dirty="0" smtClean="0"/>
              <a:t>Fiscal Year Regardless of the Fiscal Year Received</a:t>
            </a:r>
            <a:endParaRPr lang="en-US" dirty="0"/>
          </a:p>
          <a:p>
            <a:endParaRPr lang="en-US" dirty="0"/>
          </a:p>
        </p:txBody>
      </p:sp>
    </p:spTree>
    <p:extLst>
      <p:ext uri="{BB962C8B-B14F-4D97-AF65-F5344CB8AC3E}">
        <p14:creationId xmlns:p14="http://schemas.microsoft.com/office/powerpoint/2010/main" val="32480348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81200" y="533400"/>
            <a:ext cx="8229600" cy="1143000"/>
          </a:xfrm>
        </p:spPr>
        <p:txBody>
          <a:bodyPr/>
          <a:lstStyle/>
          <a:p>
            <a:pPr algn="ctr"/>
            <a:r>
              <a:rPr lang="en-US" sz="3600" dirty="0" smtClean="0"/>
              <a:t>Questions?</a:t>
            </a:r>
            <a:endParaRPr lang="en-US" sz="3600" dirty="0"/>
          </a:p>
        </p:txBody>
      </p:sp>
      <p:sp>
        <p:nvSpPr>
          <p:cNvPr id="4" name="Content Placeholder 2"/>
          <p:cNvSpPr txBox="1">
            <a:spLocks/>
          </p:cNvSpPr>
          <p:nvPr/>
        </p:nvSpPr>
        <p:spPr>
          <a:xfrm>
            <a:off x="5936973" y="1885675"/>
            <a:ext cx="5304079" cy="4063344"/>
          </a:xfrm>
          <a:prstGeom prst="rect">
            <a:avLst/>
          </a:prstGeom>
        </p:spPr>
        <p:txBody>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marL="0" indent="0">
              <a:buNone/>
            </a:pPr>
            <a:r>
              <a:rPr lang="en-US" sz="2800" dirty="0" smtClean="0"/>
              <a:t>For assistance with any of the GLIG fiscal requirements, please contact: </a:t>
            </a:r>
          </a:p>
          <a:p>
            <a:pPr marL="0" indent="0">
              <a:buNone/>
            </a:pPr>
            <a:endParaRPr lang="en-US" dirty="0" smtClean="0"/>
          </a:p>
          <a:p>
            <a:pPr marL="0" indent="0">
              <a:buNone/>
            </a:pPr>
            <a:r>
              <a:rPr lang="en-US" sz="2400" dirty="0" smtClean="0"/>
              <a:t>Glenn Grayman</a:t>
            </a:r>
            <a:br>
              <a:rPr lang="en-US" sz="2400" dirty="0" smtClean="0"/>
            </a:br>
            <a:r>
              <a:rPr lang="en-US" sz="2400" dirty="0" smtClean="0"/>
              <a:t>Lead Fiscal Grants Liaison</a:t>
            </a:r>
            <a:br>
              <a:rPr lang="en-US" sz="2400" dirty="0" smtClean="0"/>
            </a:br>
            <a:r>
              <a:rPr lang="en-US" sz="2400" dirty="0" smtClean="0"/>
              <a:t>410-767-0243</a:t>
            </a:r>
            <a:r>
              <a:rPr lang="en-US" sz="2400" dirty="0"/>
              <a:t/>
            </a:r>
            <a:br>
              <a:rPr lang="en-US" sz="2400" dirty="0"/>
            </a:br>
            <a:r>
              <a:rPr lang="en-US" sz="2400" dirty="0" smtClean="0"/>
              <a:t>Glenn.Grayman@Maryoland.gov</a:t>
            </a:r>
          </a:p>
        </p:txBody>
      </p:sp>
      <p:pic>
        <p:nvPicPr>
          <p:cNvPr id="5" name="Picture 4">
            <a:extLst>
              <a:ext uri="{FF2B5EF4-FFF2-40B4-BE49-F238E27FC236}">
                <a16:creationId xmlns:a16="http://schemas.microsoft.com/office/drawing/2014/main" xmlns="" id="{CD9F657A-2ED6-DB49-965D-1B4E95DDC5F5}"/>
              </a:ext>
            </a:extLst>
          </p:cNvPr>
          <p:cNvPicPr>
            <a:picLocks noChangeAspect="1"/>
          </p:cNvPicPr>
          <p:nvPr/>
        </p:nvPicPr>
        <p:blipFill>
          <a:blip r:embed="rId3"/>
          <a:stretch>
            <a:fillRect/>
          </a:stretch>
        </p:blipFill>
        <p:spPr>
          <a:xfrm>
            <a:off x="2525586" y="1784350"/>
            <a:ext cx="2882900" cy="4254500"/>
          </a:xfrm>
          <a:prstGeom prst="rect">
            <a:avLst/>
          </a:prstGeom>
          <a:solidFill>
            <a:schemeClr val="lt1"/>
          </a:solidFill>
        </p:spPr>
      </p:pic>
    </p:spTree>
    <p:extLst>
      <p:ext uri="{BB962C8B-B14F-4D97-AF65-F5344CB8AC3E}">
        <p14:creationId xmlns:p14="http://schemas.microsoft.com/office/powerpoint/2010/main" val="1766678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BB49AA-7DC7-C94E-B539-2E5ABF419D12}"/>
              </a:ext>
            </a:extLst>
          </p:cNvPr>
          <p:cNvSpPr>
            <a:spLocks noGrp="1"/>
          </p:cNvSpPr>
          <p:nvPr>
            <p:ph type="title"/>
          </p:nvPr>
        </p:nvSpPr>
        <p:spPr>
          <a:xfrm>
            <a:off x="926495" y="368300"/>
            <a:ext cx="10353761" cy="1326321"/>
          </a:xfrm>
        </p:spPr>
        <p:txBody>
          <a:bodyPr>
            <a:noAutofit/>
          </a:bodyPr>
          <a:lstStyle/>
          <a:p>
            <a:r>
              <a:rPr lang="en-US" sz="3600" dirty="0"/>
              <a:t>Consolidated local </a:t>
            </a:r>
            <a:br>
              <a:rPr lang="en-US" sz="3600" dirty="0"/>
            </a:br>
            <a:r>
              <a:rPr lang="en-US" sz="3600" dirty="0"/>
              <a:t>implementation grant (CLIG) </a:t>
            </a:r>
          </a:p>
        </p:txBody>
      </p:sp>
      <p:sp>
        <p:nvSpPr>
          <p:cNvPr id="3" name="Content Placeholder 2">
            <a:extLst>
              <a:ext uri="{FF2B5EF4-FFF2-40B4-BE49-F238E27FC236}">
                <a16:creationId xmlns:a16="http://schemas.microsoft.com/office/drawing/2014/main" xmlns="" id="{64C1AF1D-B829-6E40-9E0D-CEEDAE8B709C}"/>
              </a:ext>
            </a:extLst>
          </p:cNvPr>
          <p:cNvSpPr>
            <a:spLocks noGrp="1"/>
          </p:cNvSpPr>
          <p:nvPr>
            <p:ph idx="1"/>
          </p:nvPr>
        </p:nvSpPr>
        <p:spPr>
          <a:xfrm>
            <a:off x="3682998" y="2565964"/>
            <a:ext cx="8016357" cy="3695136"/>
          </a:xfrm>
        </p:spPr>
        <p:txBody>
          <a:bodyPr>
            <a:normAutofit/>
          </a:bodyPr>
          <a:lstStyle/>
          <a:p>
            <a:pPr marL="0" indent="0">
              <a:buNone/>
            </a:pPr>
            <a:r>
              <a:rPr lang="en-US" sz="2400" dirty="0">
                <a:effectLst/>
              </a:rPr>
              <a:t>The CLIG is designated as the primary grant mechanism through which local jurisdictions receive federal and State funds to implement local early intervention programs in compliance with federal and State regulations, policies, and procedures. As a result of participating in early intervention services, children show improved outcomes and programs achieve the ultimate goals for children and families. </a:t>
            </a:r>
            <a:endParaRPr lang="en-US" sz="2400" dirty="0"/>
          </a:p>
        </p:txBody>
      </p:sp>
      <p:pic>
        <p:nvPicPr>
          <p:cNvPr id="5" name="Picture 4">
            <a:extLst>
              <a:ext uri="{FF2B5EF4-FFF2-40B4-BE49-F238E27FC236}">
                <a16:creationId xmlns:a16="http://schemas.microsoft.com/office/drawing/2014/main" xmlns="" id="{CD9F657A-2ED6-DB49-965D-1B4E95DDC5F5}"/>
              </a:ext>
            </a:extLst>
          </p:cNvPr>
          <p:cNvPicPr>
            <a:picLocks noChangeAspect="1"/>
          </p:cNvPicPr>
          <p:nvPr/>
        </p:nvPicPr>
        <p:blipFill>
          <a:blip r:embed="rId3"/>
          <a:stretch>
            <a:fillRect/>
          </a:stretch>
        </p:blipFill>
        <p:spPr>
          <a:xfrm>
            <a:off x="488950" y="1784350"/>
            <a:ext cx="2882900" cy="4254500"/>
          </a:xfrm>
          <a:prstGeom prst="rect">
            <a:avLst/>
          </a:prstGeom>
          <a:solidFill>
            <a:schemeClr val="lt1"/>
          </a:solidFill>
        </p:spPr>
      </p:pic>
    </p:spTree>
    <p:extLst>
      <p:ext uri="{BB962C8B-B14F-4D97-AF65-F5344CB8AC3E}">
        <p14:creationId xmlns:p14="http://schemas.microsoft.com/office/powerpoint/2010/main" val="335448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A239D-A6BC-CD4F-9260-1A8437C107D6}"/>
              </a:ext>
            </a:extLst>
          </p:cNvPr>
          <p:cNvSpPr>
            <a:spLocks noGrp="1"/>
          </p:cNvSpPr>
          <p:nvPr>
            <p:ph type="title"/>
          </p:nvPr>
        </p:nvSpPr>
        <p:spPr>
          <a:xfrm>
            <a:off x="913795" y="317501"/>
            <a:ext cx="10353761" cy="914400"/>
          </a:xfrm>
        </p:spPr>
        <p:txBody>
          <a:bodyPr>
            <a:normAutofit/>
          </a:bodyPr>
          <a:lstStyle/>
          <a:p>
            <a:r>
              <a:rPr lang="en-US" sz="4000" dirty="0"/>
              <a:t>Section 1 - Authorizations</a:t>
            </a:r>
          </a:p>
        </p:txBody>
      </p:sp>
      <p:sp>
        <p:nvSpPr>
          <p:cNvPr id="3" name="Content Placeholder 2">
            <a:extLst>
              <a:ext uri="{FF2B5EF4-FFF2-40B4-BE49-F238E27FC236}">
                <a16:creationId xmlns:a16="http://schemas.microsoft.com/office/drawing/2014/main" xmlns="" id="{427FBA68-2013-B94A-8B4B-CED21E35E956}"/>
              </a:ext>
            </a:extLst>
          </p:cNvPr>
          <p:cNvSpPr>
            <a:spLocks noGrp="1"/>
          </p:cNvSpPr>
          <p:nvPr>
            <p:ph idx="1"/>
          </p:nvPr>
        </p:nvSpPr>
        <p:spPr>
          <a:xfrm>
            <a:off x="481994" y="1935921"/>
            <a:ext cx="11443306" cy="3695136"/>
          </a:xfrm>
        </p:spPr>
        <p:txBody>
          <a:bodyPr>
            <a:normAutofit/>
          </a:bodyPr>
          <a:lstStyle/>
          <a:p>
            <a:pPr>
              <a:buFont typeface="Wingdings" panose="05000000000000000000" pitchFamily="2" charset="2"/>
              <a:buChar char="q"/>
            </a:pPr>
            <a:r>
              <a:rPr lang="en-US" sz="2800" dirty="0"/>
              <a:t>  DUNS number and screen shot of active Sam.gov registration</a:t>
            </a:r>
          </a:p>
          <a:p>
            <a:pPr>
              <a:buFont typeface="Wingdings" panose="05000000000000000000" pitchFamily="2" charset="2"/>
              <a:buChar char="q"/>
            </a:pPr>
            <a:r>
              <a:rPr lang="en-US" sz="2800" dirty="0"/>
              <a:t>  Local System Contact List</a:t>
            </a:r>
          </a:p>
          <a:p>
            <a:pPr>
              <a:buFont typeface="Wingdings" panose="05000000000000000000" pitchFamily="2" charset="2"/>
              <a:buChar char="q"/>
            </a:pPr>
            <a:r>
              <a:rPr lang="en-US" sz="2800" dirty="0"/>
              <a:t>  Federal Certifications Certificate</a:t>
            </a:r>
          </a:p>
          <a:p>
            <a:pPr>
              <a:buFont typeface="Wingdings" panose="05000000000000000000" pitchFamily="2" charset="2"/>
              <a:buChar char="q"/>
            </a:pPr>
            <a:r>
              <a:rPr lang="en-US" sz="2800" dirty="0"/>
              <a:t>  Local Interagency Coordinating Council (LICC) Review Statement</a:t>
            </a:r>
          </a:p>
          <a:p>
            <a:pPr>
              <a:buFont typeface="Wingdings" panose="05000000000000000000" pitchFamily="2" charset="2"/>
              <a:buChar char="q"/>
            </a:pPr>
            <a:r>
              <a:rPr lang="en-US" sz="2800" dirty="0"/>
              <a:t>  General Education Provisions Act (GEPA), Section 427</a:t>
            </a:r>
          </a:p>
        </p:txBody>
      </p:sp>
    </p:spTree>
    <p:extLst>
      <p:ext uri="{BB962C8B-B14F-4D97-AF65-F5344CB8AC3E}">
        <p14:creationId xmlns:p14="http://schemas.microsoft.com/office/powerpoint/2010/main" val="1520449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A239D-A6BC-CD4F-9260-1A8437C107D6}"/>
              </a:ext>
            </a:extLst>
          </p:cNvPr>
          <p:cNvSpPr>
            <a:spLocks noGrp="1"/>
          </p:cNvSpPr>
          <p:nvPr>
            <p:ph type="title"/>
          </p:nvPr>
        </p:nvSpPr>
        <p:spPr>
          <a:xfrm>
            <a:off x="481995" y="317501"/>
            <a:ext cx="11229842" cy="914400"/>
          </a:xfrm>
        </p:spPr>
        <p:txBody>
          <a:bodyPr>
            <a:noAutofit/>
          </a:bodyPr>
          <a:lstStyle/>
          <a:p>
            <a:r>
              <a:rPr lang="en-US" sz="4000" dirty="0"/>
              <a:t>Section 2 – </a:t>
            </a:r>
            <a:br>
              <a:rPr lang="en-US" sz="4000" dirty="0"/>
            </a:br>
            <a:r>
              <a:rPr lang="en-US" sz="4000" dirty="0"/>
              <a:t>Annual Plan Requirements</a:t>
            </a:r>
          </a:p>
        </p:txBody>
      </p:sp>
      <p:sp>
        <p:nvSpPr>
          <p:cNvPr id="3" name="Content Placeholder 2">
            <a:extLst>
              <a:ext uri="{FF2B5EF4-FFF2-40B4-BE49-F238E27FC236}">
                <a16:creationId xmlns:a16="http://schemas.microsoft.com/office/drawing/2014/main" xmlns="" id="{427FBA68-2013-B94A-8B4B-CED21E35E956}"/>
              </a:ext>
            </a:extLst>
          </p:cNvPr>
          <p:cNvSpPr>
            <a:spLocks noGrp="1"/>
          </p:cNvSpPr>
          <p:nvPr>
            <p:ph idx="1"/>
          </p:nvPr>
        </p:nvSpPr>
        <p:spPr>
          <a:xfrm>
            <a:off x="748694" y="1722979"/>
            <a:ext cx="10386944" cy="5041076"/>
          </a:xfrm>
        </p:spPr>
        <p:txBody>
          <a:bodyPr>
            <a:normAutofit fontScale="77500" lnSpcReduction="20000"/>
          </a:bodyPr>
          <a:lstStyle/>
          <a:p>
            <a:pPr marL="338138" indent="-338138">
              <a:lnSpc>
                <a:spcPct val="140000"/>
              </a:lnSpc>
              <a:buFont typeface="Wingdings" panose="05000000000000000000" pitchFamily="2" charset="2"/>
              <a:buChar char="q"/>
            </a:pPr>
            <a:r>
              <a:rPr lang="en-US" sz="2800" dirty="0"/>
              <a:t>  Documentation of Local Lead Agency Designation, if applicable</a:t>
            </a:r>
          </a:p>
          <a:p>
            <a:pPr marL="338138" indent="-338138">
              <a:lnSpc>
                <a:spcPct val="140000"/>
              </a:lnSpc>
              <a:buFont typeface="Wingdings" panose="05000000000000000000" pitchFamily="2" charset="2"/>
              <a:buChar char="q"/>
            </a:pPr>
            <a:r>
              <a:rPr lang="en-US" sz="2800" dirty="0"/>
              <a:t>  Local Interagency Agreement</a:t>
            </a:r>
          </a:p>
          <a:p>
            <a:pPr marL="338138" indent="-338138">
              <a:lnSpc>
                <a:spcPct val="140000"/>
              </a:lnSpc>
              <a:buFont typeface="Wingdings" panose="05000000000000000000" pitchFamily="2" charset="2"/>
              <a:buChar char="q"/>
            </a:pPr>
            <a:r>
              <a:rPr lang="en-US" sz="2800" dirty="0"/>
              <a:t>  Local Interagency Agreements Private Agency Attachment</a:t>
            </a:r>
          </a:p>
          <a:p>
            <a:pPr marL="338138" indent="-338138">
              <a:lnSpc>
                <a:spcPct val="140000"/>
              </a:lnSpc>
              <a:buFont typeface="Wingdings" panose="05000000000000000000" pitchFamily="2" charset="2"/>
              <a:buChar char="q"/>
            </a:pPr>
            <a:r>
              <a:rPr lang="en-US" sz="2800" dirty="0"/>
              <a:t>  Signed Assurance of Continuous Service</a:t>
            </a:r>
          </a:p>
          <a:p>
            <a:pPr marL="338138" indent="-338138">
              <a:lnSpc>
                <a:spcPct val="140000"/>
              </a:lnSpc>
              <a:buFont typeface="Wingdings" panose="05000000000000000000" pitchFamily="2" charset="2"/>
              <a:buChar char="q"/>
            </a:pPr>
            <a:r>
              <a:rPr lang="en-US" sz="2800" dirty="0"/>
              <a:t>  Local Interagency Coordinating Council Memberships and Meetings</a:t>
            </a:r>
          </a:p>
          <a:p>
            <a:pPr marL="338138" indent="-338138">
              <a:lnSpc>
                <a:spcPct val="140000"/>
              </a:lnSpc>
              <a:buFont typeface="Wingdings" panose="05000000000000000000" pitchFamily="2" charset="2"/>
              <a:buChar char="q"/>
            </a:pPr>
            <a:r>
              <a:rPr lang="en-US" sz="2800" dirty="0"/>
              <a:t>  Directing the Use of Funds:  Linking Federal Funds to Program Improvement</a:t>
            </a:r>
          </a:p>
          <a:p>
            <a:pPr marL="338138" indent="-338138">
              <a:lnSpc>
                <a:spcPct val="140000"/>
              </a:lnSpc>
              <a:buFont typeface="Wingdings" panose="05000000000000000000" pitchFamily="2" charset="2"/>
              <a:buChar char="q"/>
            </a:pPr>
            <a:r>
              <a:rPr lang="en-US" sz="2800" dirty="0"/>
              <a:t>  Early Intervention Program Plan</a:t>
            </a:r>
          </a:p>
          <a:p>
            <a:pPr marL="338138" indent="-338138">
              <a:lnSpc>
                <a:spcPct val="140000"/>
              </a:lnSpc>
              <a:buFont typeface="Wingdings" panose="05000000000000000000" pitchFamily="2" charset="2"/>
              <a:buChar char="q"/>
            </a:pPr>
            <a:r>
              <a:rPr lang="en-US" sz="2800" dirty="0"/>
              <a:t>  Family Support Network/Preschool Partners</a:t>
            </a:r>
          </a:p>
          <a:p>
            <a:pPr marL="338138" indent="-338138">
              <a:lnSpc>
                <a:spcPct val="140000"/>
              </a:lnSpc>
              <a:buFont typeface="Wingdings" panose="05000000000000000000" pitchFamily="2" charset="2"/>
              <a:buChar char="q"/>
            </a:pPr>
            <a:r>
              <a:rPr lang="en-US" sz="2800" dirty="0"/>
              <a:t>  LITP Policies and Procedures</a:t>
            </a:r>
          </a:p>
          <a:p>
            <a:pPr>
              <a:lnSpc>
                <a:spcPct val="140000"/>
              </a:lnSpc>
              <a:buFont typeface="Wingdings" panose="05000000000000000000" pitchFamily="2" charset="2"/>
              <a:buChar char="q"/>
            </a:pPr>
            <a:endParaRPr lang="en-US" sz="2800" dirty="0"/>
          </a:p>
        </p:txBody>
      </p:sp>
    </p:spTree>
    <p:extLst>
      <p:ext uri="{BB962C8B-B14F-4D97-AF65-F5344CB8AC3E}">
        <p14:creationId xmlns:p14="http://schemas.microsoft.com/office/powerpoint/2010/main" val="12169382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8066D7D5-303C-8549-99AC-5F9934583134}"/>
              </a:ext>
            </a:extLst>
          </p:cNvPr>
          <p:cNvSpPr>
            <a:spLocks noGrp="1"/>
          </p:cNvSpPr>
          <p:nvPr>
            <p:ph type="title"/>
          </p:nvPr>
        </p:nvSpPr>
        <p:spPr>
          <a:xfrm>
            <a:off x="977295" y="1"/>
            <a:ext cx="10353761" cy="914400"/>
          </a:xfrm>
        </p:spPr>
        <p:txBody>
          <a:bodyPr/>
          <a:lstStyle/>
          <a:p>
            <a:pPr algn="ctr"/>
            <a:r>
              <a:rPr lang="en-US" sz="4000" dirty="0"/>
              <a:t>Local Interagency Agreement</a:t>
            </a:r>
            <a:r>
              <a:rPr lang="en-US" sz="3200" dirty="0"/>
              <a:t>	</a:t>
            </a:r>
          </a:p>
        </p:txBody>
      </p:sp>
      <p:sp>
        <p:nvSpPr>
          <p:cNvPr id="6" name="Text Placeholder 5">
            <a:extLst>
              <a:ext uri="{FF2B5EF4-FFF2-40B4-BE49-F238E27FC236}">
                <a16:creationId xmlns:a16="http://schemas.microsoft.com/office/drawing/2014/main" xmlns="" id="{7E1BD107-1592-F94A-969E-0237132EA1EC}"/>
              </a:ext>
            </a:extLst>
          </p:cNvPr>
          <p:cNvSpPr>
            <a:spLocks noGrp="1"/>
          </p:cNvSpPr>
          <p:nvPr>
            <p:ph type="body" idx="1"/>
          </p:nvPr>
        </p:nvSpPr>
        <p:spPr>
          <a:xfrm>
            <a:off x="665534" y="776322"/>
            <a:ext cx="11234366" cy="5091078"/>
          </a:xfrm>
        </p:spPr>
        <p:txBody>
          <a:bodyPr>
            <a:noAutofit/>
          </a:bodyPr>
          <a:lstStyle/>
          <a:p>
            <a:pPr marL="142240" indent="0">
              <a:buNone/>
            </a:pPr>
            <a:r>
              <a:rPr lang="en-US" sz="1600" dirty="0"/>
              <a:t>Required pieces:</a:t>
            </a:r>
          </a:p>
          <a:p>
            <a:pPr lvl="0"/>
            <a:r>
              <a:rPr lang="en-US" sz="1600" dirty="0"/>
              <a:t>Assignment of financial responsibility for early intervention services;</a:t>
            </a:r>
          </a:p>
          <a:p>
            <a:pPr lvl="0"/>
            <a:r>
              <a:rPr lang="en-US" sz="1600" dirty="0"/>
              <a:t>Procedures for achieving timely resolution of intra-agency and interagency disputes about payments for a given service, or disputes about other matters related to the local early intervention system, including a procedure for notifying the MSDE/MITP when resolution is not possible;</a:t>
            </a:r>
          </a:p>
          <a:p>
            <a:pPr lvl="0"/>
            <a:r>
              <a:rPr lang="en-US" sz="1600" dirty="0"/>
              <a:t>A mechanism to ensure that no service that a child is entitled to receive under IDEA Part C are delayed or denied because of disputes between agencies regarding financial or other responsibilities;</a:t>
            </a:r>
          </a:p>
          <a:p>
            <a:pPr lvl="0"/>
            <a:r>
              <a:rPr lang="en-US" sz="1600" dirty="0"/>
              <a:t>A description of Medical Assistance (MA) billing procedures for health related services and service coordination including the role(s) of the partner agencies in the interagency agreement;</a:t>
            </a:r>
          </a:p>
          <a:p>
            <a:pPr lvl="0"/>
            <a:r>
              <a:rPr lang="en-US" sz="1600" dirty="0"/>
              <a:t>Identification of the local government agency/department that will provide legal representation of the local Infants and Toddlers Program when the program is involved in IDEA dispute resolution procedures;</a:t>
            </a:r>
          </a:p>
          <a:p>
            <a:pPr lvl="0"/>
            <a:r>
              <a:rPr lang="en-US" sz="1600" dirty="0"/>
              <a:t>Additional components necessary to ensure effective cooperation and coordination among all service providers involved in the early intervention system, including, but not limited to, the provision of timely and accurate fiscal and programmatic reporting;</a:t>
            </a:r>
          </a:p>
          <a:p>
            <a:pPr lvl="0"/>
            <a:r>
              <a:rPr lang="en-US" sz="1600" dirty="0"/>
              <a:t>This agreement, which should not expire before </a:t>
            </a:r>
            <a:r>
              <a:rPr lang="en-US" sz="1600" b="1" u="sng" dirty="0"/>
              <a:t>June 30, 2019; </a:t>
            </a:r>
            <a:r>
              <a:rPr lang="en-US" sz="1600" dirty="0"/>
              <a:t>and</a:t>
            </a:r>
          </a:p>
          <a:p>
            <a:pPr lvl="0"/>
            <a:r>
              <a:rPr lang="en-US" sz="1600" dirty="0"/>
              <a:t>Any language in the interagency agreement that included infants and toddlers should be expanded to also include preschool children in the Early Intervention System of Services.</a:t>
            </a:r>
          </a:p>
        </p:txBody>
      </p:sp>
    </p:spTree>
    <p:extLst>
      <p:ext uri="{BB962C8B-B14F-4D97-AF65-F5344CB8AC3E}">
        <p14:creationId xmlns:p14="http://schemas.microsoft.com/office/powerpoint/2010/main" val="1831739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951895" y="317501"/>
            <a:ext cx="10353761" cy="812800"/>
          </a:xfrm>
        </p:spPr>
        <p:txBody>
          <a:bodyPr>
            <a:normAutofit/>
          </a:bodyPr>
          <a:lstStyle/>
          <a:p>
            <a:pPr>
              <a:defRPr/>
            </a:pPr>
            <a:r>
              <a:rPr lang="en-US" sz="4000" dirty="0">
                <a:ea typeface="MS PGothic" charset="0"/>
                <a:cs typeface="Baskerville Old Face"/>
              </a:rPr>
              <a:t>Private Agency Attachment</a:t>
            </a:r>
            <a:endParaRPr lang="en-US" sz="4000" dirty="0">
              <a:ea typeface="MS PGothic" charset="0"/>
            </a:endParaRPr>
          </a:p>
        </p:txBody>
      </p:sp>
      <p:graphicFrame>
        <p:nvGraphicFramePr>
          <p:cNvPr id="11" name="Table 10">
            <a:extLst>
              <a:ext uri="{FF2B5EF4-FFF2-40B4-BE49-F238E27FC236}">
                <a16:creationId xmlns:a16="http://schemas.microsoft.com/office/drawing/2014/main" xmlns="" id="{BC52DB67-3899-1546-A42C-FDCB8D3F9230}"/>
              </a:ext>
            </a:extLst>
          </p:cNvPr>
          <p:cNvGraphicFramePr>
            <a:graphicFrameLocks noGrp="1"/>
          </p:cNvGraphicFramePr>
          <p:nvPr>
            <p:extLst>
              <p:ext uri="{D42A27DB-BD31-4B8C-83A1-F6EECF244321}">
                <p14:modId xmlns:p14="http://schemas.microsoft.com/office/powerpoint/2010/main" val="12715579"/>
              </p:ext>
            </p:extLst>
          </p:nvPr>
        </p:nvGraphicFramePr>
        <p:xfrm>
          <a:off x="1320237" y="1751330"/>
          <a:ext cx="9617075" cy="4230369"/>
        </p:xfrm>
        <a:graphic>
          <a:graphicData uri="http://schemas.openxmlformats.org/drawingml/2006/table">
            <a:tbl>
              <a:tblPr/>
              <a:tblGrid>
                <a:gridCol w="1796637">
                  <a:extLst>
                    <a:ext uri="{9D8B030D-6E8A-4147-A177-3AD203B41FA5}">
                      <a16:colId xmlns:a16="http://schemas.microsoft.com/office/drawing/2014/main" xmlns="" val="3701470244"/>
                    </a:ext>
                  </a:extLst>
                </a:gridCol>
                <a:gridCol w="2748587">
                  <a:extLst>
                    <a:ext uri="{9D8B030D-6E8A-4147-A177-3AD203B41FA5}">
                      <a16:colId xmlns:a16="http://schemas.microsoft.com/office/drawing/2014/main" xmlns="" val="578516338"/>
                    </a:ext>
                  </a:extLst>
                </a:gridCol>
                <a:gridCol w="2233134">
                  <a:extLst>
                    <a:ext uri="{9D8B030D-6E8A-4147-A177-3AD203B41FA5}">
                      <a16:colId xmlns:a16="http://schemas.microsoft.com/office/drawing/2014/main" xmlns="" val="675081819"/>
                    </a:ext>
                  </a:extLst>
                </a:gridCol>
                <a:gridCol w="2838717">
                  <a:extLst>
                    <a:ext uri="{9D8B030D-6E8A-4147-A177-3AD203B41FA5}">
                      <a16:colId xmlns:a16="http://schemas.microsoft.com/office/drawing/2014/main" xmlns="" val="3658501344"/>
                    </a:ext>
                  </a:extLst>
                </a:gridCol>
              </a:tblGrid>
              <a:tr h="705061">
                <a:tc>
                  <a:txBody>
                    <a:bodyPr/>
                    <a:lstStyle/>
                    <a:p>
                      <a:pPr marL="0" marR="0" algn="ctr">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Contracting </a:t>
                      </a:r>
                      <a:r>
                        <a:rPr lang="en-US" sz="1200" b="1" dirty="0">
                          <a:effectLst/>
                          <a:latin typeface="MS Gothic" panose="020B0609070205080204" pitchFamily="49" charset="-128"/>
                          <a:ea typeface="Calibri" panose="020F0502020204030204" pitchFamily="34" charset="0"/>
                          <a:cs typeface="MS Gothic" panose="020B0609070205080204" pitchFamily="49" charset="-128"/>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Agency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Private Agency Partners or Contractors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Services Provided by Discipline Including Service Coordination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marR="0" algn="ctr">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Funding Mechanism</a:t>
                      </a:r>
                      <a:r>
                        <a:rPr lang="en-US" sz="1200" b="1" dirty="0">
                          <a:effectLst/>
                          <a:latin typeface="MS Gothic" panose="020B0609070205080204" pitchFamily="49" charset="-128"/>
                          <a:ea typeface="Calibri" panose="020F0502020204030204" pitchFamily="34" charset="0"/>
                          <a:cs typeface="MS Gothic" panose="020B0609070205080204" pitchFamily="49" charset="-128"/>
                        </a:rPr>
                        <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(e.g. Contract, Direct-Billing of Medicaid, 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2548098843"/>
                  </a:ext>
                </a:extLst>
              </a:tr>
              <a:tr h="822572">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26816413"/>
                  </a:ext>
                </a:extLst>
              </a:tr>
              <a:tr h="940082">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995496599"/>
                  </a:ext>
                </a:extLst>
              </a:tr>
              <a:tr h="940082">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78874901"/>
                  </a:ext>
                </a:extLst>
              </a:tr>
              <a:tr h="822572">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893370822"/>
                  </a:ext>
                </a:extLst>
              </a:tr>
            </a:tbl>
          </a:graphicData>
        </a:graphic>
      </p:graphicFrame>
    </p:spTree>
    <p:extLst>
      <p:ext uri="{BB962C8B-B14F-4D97-AF65-F5344CB8AC3E}">
        <p14:creationId xmlns:p14="http://schemas.microsoft.com/office/powerpoint/2010/main" val="56865765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50295" y="203200"/>
            <a:ext cx="10353761" cy="1326321"/>
          </a:xfrm>
        </p:spPr>
        <p:txBody>
          <a:bodyPr>
            <a:normAutofit/>
          </a:bodyPr>
          <a:lstStyle/>
          <a:p>
            <a:pPr>
              <a:defRPr/>
            </a:pPr>
            <a:r>
              <a:rPr lang="en-US" sz="3600" dirty="0">
                <a:ea typeface="MS PGothic" charset="0"/>
                <a:cs typeface="Bookman Old Style"/>
              </a:rPr>
              <a:t>Linking Federal Funds to </a:t>
            </a:r>
            <a:br>
              <a:rPr lang="en-US" sz="3600" dirty="0">
                <a:ea typeface="MS PGothic" charset="0"/>
                <a:cs typeface="Bookman Old Style"/>
              </a:rPr>
            </a:br>
            <a:r>
              <a:rPr lang="en-US" sz="3600" dirty="0">
                <a:ea typeface="MS PGothic" charset="0"/>
                <a:cs typeface="Bookman Old Style"/>
              </a:rPr>
              <a:t>Program Improvement</a:t>
            </a:r>
          </a:p>
        </p:txBody>
      </p:sp>
      <p:sp>
        <p:nvSpPr>
          <p:cNvPr id="18434" name="Content Placeholder 2"/>
          <p:cNvSpPr>
            <a:spLocks noGrp="1"/>
          </p:cNvSpPr>
          <p:nvPr>
            <p:ph type="body" idx="1"/>
          </p:nvPr>
        </p:nvSpPr>
        <p:spPr>
          <a:xfrm>
            <a:off x="6532187" y="1956558"/>
            <a:ext cx="5026399" cy="3957638"/>
          </a:xfrm>
        </p:spPr>
        <p:txBody>
          <a:bodyPr wrap="square" numCol="1" anchor="t" anchorCtr="0" compatLnSpc="1">
            <a:prstTxWarp prst="textNoShape">
              <a:avLst/>
            </a:prstTxWarp>
            <a:normAutofit lnSpcReduction="10000"/>
          </a:bodyPr>
          <a:lstStyle/>
          <a:p>
            <a:pPr marL="457200" indent="-457200">
              <a:lnSpc>
                <a:spcPct val="90000"/>
              </a:lnSpc>
              <a:buFont typeface="Wingdings" panose="05000000000000000000" pitchFamily="2" charset="2"/>
              <a:buChar char="Ø"/>
              <a:defRPr/>
            </a:pPr>
            <a:r>
              <a:rPr lang="en-US" altLang="en-US" sz="2200" dirty="0"/>
              <a:t>Add Data To </a:t>
            </a:r>
            <a:r>
              <a:rPr lang="en-US" altLang="en-US" sz="2200" b="1" u="sng" dirty="0"/>
              <a:t>ALL</a:t>
            </a:r>
            <a:r>
              <a:rPr lang="en-US" altLang="en-US" sz="2200" dirty="0"/>
              <a:t> Columns </a:t>
            </a:r>
          </a:p>
          <a:p>
            <a:pPr marL="0" indent="0">
              <a:lnSpc>
                <a:spcPct val="90000"/>
              </a:lnSpc>
              <a:buNone/>
              <a:defRPr/>
            </a:pPr>
            <a:r>
              <a:rPr lang="en-US" altLang="en-US" sz="2200" dirty="0"/>
              <a:t>           </a:t>
            </a:r>
            <a:endParaRPr lang="en-US" altLang="ja-JP" sz="2200" dirty="0"/>
          </a:p>
          <a:p>
            <a:pPr marL="457200" indent="-457200">
              <a:lnSpc>
                <a:spcPct val="90000"/>
              </a:lnSpc>
              <a:buFont typeface="Wingdings" panose="05000000000000000000" pitchFamily="2" charset="2"/>
              <a:buChar char="Ø"/>
              <a:defRPr/>
            </a:pPr>
            <a:r>
              <a:rPr lang="en-US" altLang="en-US" sz="2200" dirty="0"/>
              <a:t>Identify Patterns of  Performance and Compliance/ Noncompliance </a:t>
            </a:r>
          </a:p>
          <a:p>
            <a:pPr marL="0" indent="0">
              <a:lnSpc>
                <a:spcPct val="90000"/>
              </a:lnSpc>
              <a:buNone/>
              <a:defRPr/>
            </a:pPr>
            <a:endParaRPr lang="en-US" altLang="en-US" sz="2200" dirty="0"/>
          </a:p>
          <a:p>
            <a:pPr marL="457200" indent="-457200">
              <a:lnSpc>
                <a:spcPct val="90000"/>
              </a:lnSpc>
              <a:buFont typeface="Wingdings" panose="05000000000000000000" pitchFamily="2" charset="2"/>
              <a:buChar char="Ø"/>
              <a:defRPr/>
            </a:pPr>
            <a:r>
              <a:rPr lang="en-US" altLang="en-US" sz="2200" dirty="0"/>
              <a:t>Complete Right Hand Column </a:t>
            </a:r>
            <a:r>
              <a:rPr lang="ja-JP" altLang="en-US" sz="2200" dirty="0"/>
              <a:t>“</a:t>
            </a:r>
            <a:r>
              <a:rPr lang="en-US" altLang="ja-JP" sz="2200" dirty="0"/>
              <a:t>Amount Of Funds Designated For This Indicator</a:t>
            </a:r>
            <a:r>
              <a:rPr lang="ja-JP" altLang="en-US" sz="2200" dirty="0"/>
              <a:t>”</a:t>
            </a:r>
            <a:endParaRPr lang="en-US" altLang="ja-JP" sz="2200" dirty="0"/>
          </a:p>
          <a:p>
            <a:pPr marL="0" indent="0">
              <a:lnSpc>
                <a:spcPct val="90000"/>
              </a:lnSpc>
              <a:buNone/>
              <a:defRPr/>
            </a:pPr>
            <a:endParaRPr lang="en-US" altLang="ja-JP" sz="2200" dirty="0"/>
          </a:p>
          <a:p>
            <a:pPr marL="457200" indent="-457200">
              <a:lnSpc>
                <a:spcPct val="90000"/>
              </a:lnSpc>
              <a:buFont typeface="Wingdings" panose="05000000000000000000" pitchFamily="2" charset="2"/>
              <a:buChar char="Ø"/>
              <a:defRPr/>
            </a:pPr>
            <a:r>
              <a:rPr lang="en-US" altLang="en-US" sz="2200" dirty="0"/>
              <a:t>Provide A Short Narrative Of How Funds Will Be Used</a:t>
            </a:r>
          </a:p>
          <a:p>
            <a:pPr marL="457200" indent="-457200">
              <a:buClr>
                <a:srgbClr val="002060"/>
              </a:buClr>
              <a:buNone/>
              <a:defRPr/>
            </a:pPr>
            <a:endParaRPr lang="en-US" altLang="en-US" dirty="0">
              <a:latin typeface="+mn-lt"/>
            </a:endParaRPr>
          </a:p>
        </p:txBody>
      </p:sp>
      <p:pic>
        <p:nvPicPr>
          <p:cNvPr id="7" name="Picture 6">
            <a:extLst>
              <a:ext uri="{FF2B5EF4-FFF2-40B4-BE49-F238E27FC236}">
                <a16:creationId xmlns:a16="http://schemas.microsoft.com/office/drawing/2014/main" xmlns="" id="{4D7CBE68-21D1-6B49-BC2D-1022AA4F9908}"/>
              </a:ext>
            </a:extLst>
          </p:cNvPr>
          <p:cNvPicPr/>
          <p:nvPr/>
        </p:nvPicPr>
        <p:blipFill rotWithShape="1">
          <a:blip r:embed="rId3"/>
          <a:srcRect l="8213" r="6492" b="4567"/>
          <a:stretch/>
        </p:blipFill>
        <p:spPr bwMode="auto">
          <a:xfrm>
            <a:off x="1413656" y="1778758"/>
            <a:ext cx="4747260" cy="4670425"/>
          </a:xfrm>
          <a:prstGeom prst="rect">
            <a:avLst/>
          </a:prstGeom>
          <a:solidFill>
            <a:schemeClr val="tx1"/>
          </a:solid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64317994"/>
      </p:ext>
    </p:extLst>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660785E2578B448BD989010016344E" ma:contentTypeVersion="1" ma:contentTypeDescription="Create a new document." ma:contentTypeScope="" ma:versionID="951e1daa039077727d4ea14f921b417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F90B534-477F-4913-A5CF-147023D8F003}"/>
</file>

<file path=customXml/itemProps2.xml><?xml version="1.0" encoding="utf-8"?>
<ds:datastoreItem xmlns:ds="http://schemas.openxmlformats.org/officeDocument/2006/customXml" ds:itemID="{A688740B-FC55-47B7-A83C-62CE179D4014}"/>
</file>

<file path=customXml/itemProps3.xml><?xml version="1.0" encoding="utf-8"?>
<ds:datastoreItem xmlns:ds="http://schemas.openxmlformats.org/officeDocument/2006/customXml" ds:itemID="{26C61DB9-2388-48C7-89E3-7899B20D17CE}"/>
</file>

<file path=docProps/app.xml><?xml version="1.0" encoding="utf-8"?>
<Properties xmlns="http://schemas.openxmlformats.org/officeDocument/2006/extended-properties" xmlns:vt="http://schemas.openxmlformats.org/officeDocument/2006/docPropsVTypes">
  <TotalTime>1058</TotalTime>
  <Words>1933</Words>
  <Application>Microsoft Office PowerPoint</Application>
  <PresentationFormat>Widescreen</PresentationFormat>
  <Paragraphs>311</Paragraphs>
  <Slides>39</Slides>
  <Notes>39</Notes>
  <HiddenSlides>0</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8" baseType="lpstr">
      <vt:lpstr>MS Gothic</vt:lpstr>
      <vt:lpstr>ＭＳ Ｐゴシック</vt:lpstr>
      <vt:lpstr>ＭＳ Ｐゴシック</vt:lpstr>
      <vt:lpstr>Arial</vt:lpstr>
      <vt:lpstr>Baskerville Old Face</vt:lpstr>
      <vt:lpstr>Bookman Old Style</vt:lpstr>
      <vt:lpstr>Calibri</vt:lpstr>
      <vt:lpstr>Cambria</vt:lpstr>
      <vt:lpstr>Constantia</vt:lpstr>
      <vt:lpstr>Palatino</vt:lpstr>
      <vt:lpstr>Rockwell</vt:lpstr>
      <vt:lpstr>Times</vt:lpstr>
      <vt:lpstr>Times New Roman</vt:lpstr>
      <vt:lpstr>Tw Cen MT</vt:lpstr>
      <vt:lpstr>Wingdings</vt:lpstr>
      <vt:lpstr>Wingdings 2</vt:lpstr>
      <vt:lpstr>Wingdings 3</vt:lpstr>
      <vt:lpstr>Damask</vt:lpstr>
      <vt:lpstr>Document</vt:lpstr>
      <vt:lpstr>MARYLAND INFANTS &amp; TODDLERS PROGRAM</vt:lpstr>
      <vt:lpstr>Application Submission  Due Date:  May 11, 2018</vt:lpstr>
      <vt:lpstr>Ultimate Goals for Early Intervention</vt:lpstr>
      <vt:lpstr>Consolidated local  implementation grant (CLIG) </vt:lpstr>
      <vt:lpstr>Section 1 - Authorizations</vt:lpstr>
      <vt:lpstr>Section 2 –  Annual Plan Requirements</vt:lpstr>
      <vt:lpstr>Local Interagency Agreement </vt:lpstr>
      <vt:lpstr>Private Agency Attachment</vt:lpstr>
      <vt:lpstr>Linking Federal Funds to  Program Improvement</vt:lpstr>
      <vt:lpstr> EARLY INTERVENTION PROGRAM PLAN </vt:lpstr>
      <vt:lpstr>Early Intervention Program Plan</vt:lpstr>
      <vt:lpstr>Section I: Local Improvement/Corrective Action Plan</vt:lpstr>
      <vt:lpstr>Section II: Public Awareness Plan</vt:lpstr>
      <vt:lpstr>Section III: Child Outcome Summary Process</vt:lpstr>
      <vt:lpstr>Section IV: Effective IFSP Development</vt:lpstr>
      <vt:lpstr>Section V: Comprehensive System of Personnel Development</vt:lpstr>
      <vt:lpstr>PowerPoint Presentation</vt:lpstr>
      <vt:lpstr>Polices and Procedures</vt:lpstr>
      <vt:lpstr>Semi-Annual Program Report</vt:lpstr>
      <vt:lpstr>Final Program Report</vt:lpstr>
      <vt:lpstr>Application Submission  Due Date:  May 11, 2018</vt:lpstr>
      <vt:lpstr>Special Funding support</vt:lpstr>
      <vt:lpstr>Supplemental Funding on the NOGA</vt:lpstr>
      <vt:lpstr>Part C Submissions Calendar</vt:lpstr>
      <vt:lpstr>MSDE Secure Web Client</vt:lpstr>
      <vt:lpstr>The Budget Submissions Workbook</vt:lpstr>
      <vt:lpstr>A Word about budgeting</vt:lpstr>
      <vt:lpstr>The Budget Submissions Workbook</vt:lpstr>
      <vt:lpstr>PowerPoint Presentation</vt:lpstr>
      <vt:lpstr>What’s New in the SFY 2019 Budget Submissions Workbook?</vt:lpstr>
      <vt:lpstr>Federal Medicaid reimbursement availability Worksheet</vt:lpstr>
      <vt:lpstr>PowerPoint Presentation</vt:lpstr>
      <vt:lpstr>CLIG State funds &amp; federal Medicaid</vt:lpstr>
      <vt:lpstr>Timeline for  CLIG state general Funds</vt:lpstr>
      <vt:lpstr>Reporting</vt:lpstr>
      <vt:lpstr>Revision of Budget and  Program Plans (CFR  §200.308)     </vt:lpstr>
      <vt:lpstr>Amendments</vt:lpstr>
      <vt:lpstr>Fiscal monitoring</vt:lpstr>
      <vt:lpstr>Questions?</vt:lpstr>
    </vt:vector>
  </TitlesOfParts>
  <Company>MSDE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highlights</dc:title>
  <dc:creator>Pam Miller</dc:creator>
  <cp:lastModifiedBy>Pam Miller</cp:lastModifiedBy>
  <cp:revision>117</cp:revision>
  <cp:lastPrinted>2018-03-09T19:41:59Z</cp:lastPrinted>
  <dcterms:created xsi:type="dcterms:W3CDTF">2018-03-05T12:36:58Z</dcterms:created>
  <dcterms:modified xsi:type="dcterms:W3CDTF">2018-03-14T12:51:27Z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0x01010018660785E2578B448BD989010016344E</vt:lpwstr>
  </property>
  <property fmtid="{D5CDD505-2E9C-101B-9397-08002B2CF9AE}" pid="3" name="Order">
    <vt:r8>232400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