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jpg&amp;ehk=" ContentType="image/jpeg"/>
  <Default Extension="jpg&amp;ehk=E01fok7vnE" ContentType="image/jpeg"/>
  <Default Extension="rels" ContentType="application/vnd.openxmlformats-package.relationships+xml"/>
  <Default Extension="jpg&amp;ehk=ES5v6XPA4scCL" ContentType="image/jpeg"/>
  <Default Extension="xml" ContentType="application/xml"/>
  <Default Extension="gif" ContentType="image/gif"/>
  <Default Extension="jpg&amp;ehk=tUUFdQ4R0QTW9jALy1lySA&amp;r=0&amp;pid=OfficeInsert" ContentType="image/jpeg"/>
  <Default Extension="jpg&amp;ehk=j7QBFj69PVkDOWw" ContentType="image/jpe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diagrams/layout3.xml" ContentType="application/vnd.openxmlformats-officedocument.drawingml.diagramLayout+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rawing3.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0" r:id="rId1"/>
  </p:sldMasterIdLst>
  <p:notesMasterIdLst>
    <p:notesMasterId r:id="rId39"/>
  </p:notesMasterIdLst>
  <p:sldIdLst>
    <p:sldId id="257" r:id="rId2"/>
    <p:sldId id="323" r:id="rId3"/>
    <p:sldId id="295" r:id="rId4"/>
    <p:sldId id="1435" r:id="rId5"/>
    <p:sldId id="389" r:id="rId6"/>
    <p:sldId id="1585" r:id="rId7"/>
    <p:sldId id="1556" r:id="rId8"/>
    <p:sldId id="1557" r:id="rId9"/>
    <p:sldId id="1575" r:id="rId10"/>
    <p:sldId id="318" r:id="rId11"/>
    <p:sldId id="268" r:id="rId12"/>
    <p:sldId id="982" r:id="rId13"/>
    <p:sldId id="263" r:id="rId14"/>
    <p:sldId id="371" r:id="rId15"/>
    <p:sldId id="1483" r:id="rId16"/>
    <p:sldId id="1546" r:id="rId17"/>
    <p:sldId id="488" r:id="rId18"/>
    <p:sldId id="499" r:id="rId19"/>
    <p:sldId id="1549" r:id="rId20"/>
    <p:sldId id="1588" r:id="rId21"/>
    <p:sldId id="1587" r:id="rId22"/>
    <p:sldId id="382" r:id="rId23"/>
    <p:sldId id="393" r:id="rId24"/>
    <p:sldId id="384" r:id="rId25"/>
    <p:sldId id="366" r:id="rId26"/>
    <p:sldId id="865" r:id="rId27"/>
    <p:sldId id="365" r:id="rId28"/>
    <p:sldId id="1552" r:id="rId29"/>
    <p:sldId id="386" r:id="rId30"/>
    <p:sldId id="868" r:id="rId31"/>
    <p:sldId id="385" r:id="rId32"/>
    <p:sldId id="278" r:id="rId33"/>
    <p:sldId id="373" r:id="rId34"/>
    <p:sldId id="357" r:id="rId35"/>
    <p:sldId id="1448" r:id="rId36"/>
    <p:sldId id="1535" r:id="rId37"/>
    <p:sldId id="62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78411" autoAdjust="0"/>
  </p:normalViewPr>
  <p:slideViewPr>
    <p:cSldViewPr>
      <p:cViewPr varScale="1">
        <p:scale>
          <a:sx n="81" d="100"/>
          <a:sy n="81" d="100"/>
        </p:scale>
        <p:origin x="1498" y="67"/>
      </p:cViewPr>
      <p:guideLst>
        <p:guide orient="horz" pos="2160"/>
        <p:guide pos="2880"/>
      </p:guideLst>
    </p:cSldViewPr>
  </p:slideViewPr>
  <p:outlineViewPr>
    <p:cViewPr>
      <p:scale>
        <a:sx n="33" d="100"/>
        <a:sy n="33" d="100"/>
      </p:scale>
      <p:origin x="0" y="-66168"/>
    </p:cViewPr>
  </p:outlineViewPr>
  <p:notesTextViewPr>
    <p:cViewPr>
      <p:scale>
        <a:sx n="1" d="1"/>
        <a:sy n="1" d="1"/>
      </p:scale>
      <p:origin x="0" y="0"/>
    </p:cViewPr>
  </p:notesTextViewPr>
  <p:sorterViewPr>
    <p:cViewPr>
      <p:scale>
        <a:sx n="100" d="100"/>
        <a:sy n="100" d="100"/>
      </p:scale>
      <p:origin x="0" y="-193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4.xml.rels><?xml version="1.0" encoding="UTF-8" standalone="yes"?>
<Relationships xmlns="http://schemas.openxmlformats.org/package/2006/relationships"><Relationship Id="rId1" Type="http://schemas.openxmlformats.org/officeDocument/2006/relationships/hyperlink" Target="mailto:rvivrett@som.umaryland.edu"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4.xml.rels><?xml version="1.0" encoding="UTF-8" standalone="yes"?>
<Relationships xmlns="http://schemas.openxmlformats.org/package/2006/relationships"><Relationship Id="rId1" Type="http://schemas.openxmlformats.org/officeDocument/2006/relationships/hyperlink" Target="mailto:rvivrett@som.umaryland.edu"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313AED-EE0C-4A38-A3B0-9E8CB587EF1B}"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C9C43436-BE0C-4DDD-9DD3-31CF09B035BE}">
      <dgm:prSet phldrT="[Text]"/>
      <dgm:spPr>
        <a:solidFill>
          <a:schemeClr val="accent6"/>
        </a:solidFill>
      </dgm:spPr>
      <dgm:t>
        <a:bodyPr/>
        <a:lstStyle/>
        <a:p>
          <a:r>
            <a:rPr lang="en-US" dirty="0"/>
            <a:t>Growth Mind Set</a:t>
          </a:r>
        </a:p>
      </dgm:t>
    </dgm:pt>
    <dgm:pt modelId="{32F065A6-3D25-46B3-8D9A-87055E257236}" type="parTrans" cxnId="{7E0C9794-4812-4D90-9788-024774E94A6E}">
      <dgm:prSet/>
      <dgm:spPr/>
      <dgm:t>
        <a:bodyPr/>
        <a:lstStyle/>
        <a:p>
          <a:endParaRPr lang="en-US"/>
        </a:p>
      </dgm:t>
    </dgm:pt>
    <dgm:pt modelId="{8014CC58-5CAA-4036-BB59-B671E9187E38}" type="sibTrans" cxnId="{7E0C9794-4812-4D90-9788-024774E94A6E}">
      <dgm:prSet/>
      <dgm:spPr/>
      <dgm:t>
        <a:bodyPr/>
        <a:lstStyle/>
        <a:p>
          <a:endParaRPr lang="en-US"/>
        </a:p>
      </dgm:t>
    </dgm:pt>
    <dgm:pt modelId="{4A10AE66-D734-4181-978B-AD1BA8F66FC6}">
      <dgm:prSet phldrT="[Text]"/>
      <dgm:spPr>
        <a:solidFill>
          <a:schemeClr val="accent3">
            <a:lumMod val="75000"/>
          </a:schemeClr>
        </a:solidFill>
      </dgm:spPr>
      <dgm:t>
        <a:bodyPr/>
        <a:lstStyle/>
        <a:p>
          <a:r>
            <a:rPr lang="en-US" dirty="0"/>
            <a:t>Learning Zone</a:t>
          </a:r>
        </a:p>
      </dgm:t>
    </dgm:pt>
    <dgm:pt modelId="{88AC6DD9-0C88-4EF5-A0CE-62C76392F196}" type="parTrans" cxnId="{28C1B1C3-74EE-42CD-9972-517758510579}">
      <dgm:prSet/>
      <dgm:spPr/>
      <dgm:t>
        <a:bodyPr/>
        <a:lstStyle/>
        <a:p>
          <a:endParaRPr lang="en-US"/>
        </a:p>
      </dgm:t>
    </dgm:pt>
    <dgm:pt modelId="{A3F1B807-E223-49B5-BC61-07EB6F35B1F9}" type="sibTrans" cxnId="{28C1B1C3-74EE-42CD-9972-517758510579}">
      <dgm:prSet/>
      <dgm:spPr/>
      <dgm:t>
        <a:bodyPr/>
        <a:lstStyle/>
        <a:p>
          <a:endParaRPr lang="en-US"/>
        </a:p>
      </dgm:t>
    </dgm:pt>
    <dgm:pt modelId="{CF354A85-A767-4DDB-BEE3-E630E0BA5FDD}">
      <dgm:prSet phldrT="[Text]"/>
      <dgm:spPr>
        <a:solidFill>
          <a:schemeClr val="accent1">
            <a:lumMod val="75000"/>
          </a:schemeClr>
        </a:solidFill>
      </dgm:spPr>
      <dgm:t>
        <a:bodyPr/>
        <a:lstStyle/>
        <a:p>
          <a:r>
            <a:rPr lang="en-US" dirty="0"/>
            <a:t>Acclimate and Adapt</a:t>
          </a:r>
        </a:p>
      </dgm:t>
    </dgm:pt>
    <dgm:pt modelId="{E9A8CAB4-3A6B-4B18-AFFB-A1CF14E420E6}" type="parTrans" cxnId="{661088F7-D7AB-4F8F-8029-A79F8DFF02A4}">
      <dgm:prSet/>
      <dgm:spPr/>
      <dgm:t>
        <a:bodyPr/>
        <a:lstStyle/>
        <a:p>
          <a:endParaRPr lang="en-US"/>
        </a:p>
      </dgm:t>
    </dgm:pt>
    <dgm:pt modelId="{E067C59B-7749-4330-8016-F28F183B20FA}" type="sibTrans" cxnId="{661088F7-D7AB-4F8F-8029-A79F8DFF02A4}">
      <dgm:prSet/>
      <dgm:spPr/>
      <dgm:t>
        <a:bodyPr/>
        <a:lstStyle/>
        <a:p>
          <a:endParaRPr lang="en-US"/>
        </a:p>
      </dgm:t>
    </dgm:pt>
    <dgm:pt modelId="{13FD48C9-067A-4A38-BDEF-5109C400B197}">
      <dgm:prSet phldrT="[Text]"/>
      <dgm:spPr>
        <a:solidFill>
          <a:srgbClr val="C00000"/>
        </a:solidFill>
      </dgm:spPr>
      <dgm:t>
        <a:bodyPr/>
        <a:lstStyle/>
        <a:p>
          <a:r>
            <a:rPr lang="en-US" dirty="0"/>
            <a:t>Survival Brain</a:t>
          </a:r>
        </a:p>
      </dgm:t>
    </dgm:pt>
    <dgm:pt modelId="{1011AE48-1BE1-48FF-9528-2997A859E610}" type="parTrans" cxnId="{EF450707-BF99-4D76-BCAF-BF8D5C939885}">
      <dgm:prSet/>
      <dgm:spPr/>
      <dgm:t>
        <a:bodyPr/>
        <a:lstStyle/>
        <a:p>
          <a:endParaRPr lang="en-US"/>
        </a:p>
      </dgm:t>
    </dgm:pt>
    <dgm:pt modelId="{C0464119-942B-4B74-AECC-34A3681E33EC}" type="sibTrans" cxnId="{EF450707-BF99-4D76-BCAF-BF8D5C939885}">
      <dgm:prSet/>
      <dgm:spPr/>
      <dgm:t>
        <a:bodyPr/>
        <a:lstStyle/>
        <a:p>
          <a:endParaRPr lang="en-US"/>
        </a:p>
      </dgm:t>
    </dgm:pt>
    <dgm:pt modelId="{3C698388-DD57-4E90-84CA-21C2F294C5B1}" type="pres">
      <dgm:prSet presAssocID="{87313AED-EE0C-4A38-A3B0-9E8CB587EF1B}" presName="Name0" presStyleCnt="0">
        <dgm:presLayoutVars>
          <dgm:chMax val="7"/>
          <dgm:resizeHandles val="exact"/>
        </dgm:presLayoutVars>
      </dgm:prSet>
      <dgm:spPr/>
    </dgm:pt>
    <dgm:pt modelId="{7AD1EBD9-8E48-4BC3-9C3F-F4E5C7CD0750}" type="pres">
      <dgm:prSet presAssocID="{87313AED-EE0C-4A38-A3B0-9E8CB587EF1B}" presName="comp1" presStyleCnt="0"/>
      <dgm:spPr/>
    </dgm:pt>
    <dgm:pt modelId="{BCB7FF0E-BD10-49D9-8D0D-38E413A9FC4D}" type="pres">
      <dgm:prSet presAssocID="{87313AED-EE0C-4A38-A3B0-9E8CB587EF1B}" presName="circle1" presStyleLbl="node1" presStyleIdx="0" presStyleCnt="4"/>
      <dgm:spPr/>
    </dgm:pt>
    <dgm:pt modelId="{70A5FCFB-1B4E-4ACA-84DD-95D00ED43697}" type="pres">
      <dgm:prSet presAssocID="{87313AED-EE0C-4A38-A3B0-9E8CB587EF1B}" presName="c1text" presStyleLbl="node1" presStyleIdx="0" presStyleCnt="4">
        <dgm:presLayoutVars>
          <dgm:bulletEnabled val="1"/>
        </dgm:presLayoutVars>
      </dgm:prSet>
      <dgm:spPr/>
    </dgm:pt>
    <dgm:pt modelId="{39B838FA-A72E-4A7F-BAAB-D0C286D81538}" type="pres">
      <dgm:prSet presAssocID="{87313AED-EE0C-4A38-A3B0-9E8CB587EF1B}" presName="comp2" presStyleCnt="0"/>
      <dgm:spPr/>
    </dgm:pt>
    <dgm:pt modelId="{256F1F35-3AE1-4AF7-8F71-567624260553}" type="pres">
      <dgm:prSet presAssocID="{87313AED-EE0C-4A38-A3B0-9E8CB587EF1B}" presName="circle2" presStyleLbl="node1" presStyleIdx="1" presStyleCnt="4"/>
      <dgm:spPr/>
    </dgm:pt>
    <dgm:pt modelId="{7CB361F5-1FC5-455A-B4AB-FF7EA74D0669}" type="pres">
      <dgm:prSet presAssocID="{87313AED-EE0C-4A38-A3B0-9E8CB587EF1B}" presName="c2text" presStyleLbl="node1" presStyleIdx="1" presStyleCnt="4">
        <dgm:presLayoutVars>
          <dgm:bulletEnabled val="1"/>
        </dgm:presLayoutVars>
      </dgm:prSet>
      <dgm:spPr/>
    </dgm:pt>
    <dgm:pt modelId="{A437773B-C148-4A0B-A302-F18CB2A2C351}" type="pres">
      <dgm:prSet presAssocID="{87313AED-EE0C-4A38-A3B0-9E8CB587EF1B}" presName="comp3" presStyleCnt="0"/>
      <dgm:spPr/>
    </dgm:pt>
    <dgm:pt modelId="{340FB22B-C271-44C0-A01D-6BA625418B4E}" type="pres">
      <dgm:prSet presAssocID="{87313AED-EE0C-4A38-A3B0-9E8CB587EF1B}" presName="circle3" presStyleLbl="node1" presStyleIdx="2" presStyleCnt="4"/>
      <dgm:spPr/>
    </dgm:pt>
    <dgm:pt modelId="{9C9CE94E-E8DF-47F5-8CBE-8883CE642421}" type="pres">
      <dgm:prSet presAssocID="{87313AED-EE0C-4A38-A3B0-9E8CB587EF1B}" presName="c3text" presStyleLbl="node1" presStyleIdx="2" presStyleCnt="4">
        <dgm:presLayoutVars>
          <dgm:bulletEnabled val="1"/>
        </dgm:presLayoutVars>
      </dgm:prSet>
      <dgm:spPr/>
    </dgm:pt>
    <dgm:pt modelId="{E5D8D67D-ADC9-4E64-866B-49FB6C996869}" type="pres">
      <dgm:prSet presAssocID="{87313AED-EE0C-4A38-A3B0-9E8CB587EF1B}" presName="comp4" presStyleCnt="0"/>
      <dgm:spPr/>
    </dgm:pt>
    <dgm:pt modelId="{EF40FB5C-BF0E-4915-9198-B1189D536301}" type="pres">
      <dgm:prSet presAssocID="{87313AED-EE0C-4A38-A3B0-9E8CB587EF1B}" presName="circle4" presStyleLbl="node1" presStyleIdx="3" presStyleCnt="4"/>
      <dgm:spPr/>
    </dgm:pt>
    <dgm:pt modelId="{D191D3A4-A158-43FC-B58E-48AE580184C7}" type="pres">
      <dgm:prSet presAssocID="{87313AED-EE0C-4A38-A3B0-9E8CB587EF1B}" presName="c4text" presStyleLbl="node1" presStyleIdx="3" presStyleCnt="4">
        <dgm:presLayoutVars>
          <dgm:bulletEnabled val="1"/>
        </dgm:presLayoutVars>
      </dgm:prSet>
      <dgm:spPr/>
    </dgm:pt>
  </dgm:ptLst>
  <dgm:cxnLst>
    <dgm:cxn modelId="{EF450707-BF99-4D76-BCAF-BF8D5C939885}" srcId="{87313AED-EE0C-4A38-A3B0-9E8CB587EF1B}" destId="{13FD48C9-067A-4A38-BDEF-5109C400B197}" srcOrd="3" destOrd="0" parTransId="{1011AE48-1BE1-48FF-9528-2997A859E610}" sibTransId="{C0464119-942B-4B74-AECC-34A3681E33EC}"/>
    <dgm:cxn modelId="{B48F624B-ADB7-4DF0-928E-0F171F944CA5}" type="presOf" srcId="{4A10AE66-D734-4181-978B-AD1BA8F66FC6}" destId="{256F1F35-3AE1-4AF7-8F71-567624260553}" srcOrd="0" destOrd="0" presId="urn:microsoft.com/office/officeart/2005/8/layout/venn2"/>
    <dgm:cxn modelId="{9AC27A72-384F-4DAA-98E1-C2586A1F9803}" type="presOf" srcId="{CF354A85-A767-4DDB-BEE3-E630E0BA5FDD}" destId="{340FB22B-C271-44C0-A01D-6BA625418B4E}" srcOrd="0" destOrd="0" presId="urn:microsoft.com/office/officeart/2005/8/layout/venn2"/>
    <dgm:cxn modelId="{C11F7B7F-3C90-43B6-99EA-B808C145FEC9}" type="presOf" srcId="{C9C43436-BE0C-4DDD-9DD3-31CF09B035BE}" destId="{BCB7FF0E-BD10-49D9-8D0D-38E413A9FC4D}" srcOrd="0" destOrd="0" presId="urn:microsoft.com/office/officeart/2005/8/layout/venn2"/>
    <dgm:cxn modelId="{02AE038D-2E53-4817-809A-177410329C3C}" type="presOf" srcId="{C9C43436-BE0C-4DDD-9DD3-31CF09B035BE}" destId="{70A5FCFB-1B4E-4ACA-84DD-95D00ED43697}" srcOrd="1" destOrd="0" presId="urn:microsoft.com/office/officeart/2005/8/layout/venn2"/>
    <dgm:cxn modelId="{7E0C9794-4812-4D90-9788-024774E94A6E}" srcId="{87313AED-EE0C-4A38-A3B0-9E8CB587EF1B}" destId="{C9C43436-BE0C-4DDD-9DD3-31CF09B035BE}" srcOrd="0" destOrd="0" parTransId="{32F065A6-3D25-46B3-8D9A-87055E257236}" sibTransId="{8014CC58-5CAA-4036-BB59-B671E9187E38}"/>
    <dgm:cxn modelId="{E5CD4A96-615B-4AAB-8603-927FDEA81C16}" type="presOf" srcId="{13FD48C9-067A-4A38-BDEF-5109C400B197}" destId="{EF40FB5C-BF0E-4915-9198-B1189D536301}" srcOrd="0" destOrd="0" presId="urn:microsoft.com/office/officeart/2005/8/layout/venn2"/>
    <dgm:cxn modelId="{6BF7C4A0-D924-4C3C-A03F-3A3BD285FA41}" type="presOf" srcId="{CF354A85-A767-4DDB-BEE3-E630E0BA5FDD}" destId="{9C9CE94E-E8DF-47F5-8CBE-8883CE642421}" srcOrd="1" destOrd="0" presId="urn:microsoft.com/office/officeart/2005/8/layout/venn2"/>
    <dgm:cxn modelId="{28C1B1C3-74EE-42CD-9972-517758510579}" srcId="{87313AED-EE0C-4A38-A3B0-9E8CB587EF1B}" destId="{4A10AE66-D734-4181-978B-AD1BA8F66FC6}" srcOrd="1" destOrd="0" parTransId="{88AC6DD9-0C88-4EF5-A0CE-62C76392F196}" sibTransId="{A3F1B807-E223-49B5-BC61-07EB6F35B1F9}"/>
    <dgm:cxn modelId="{56E977C8-D64C-4E15-BB55-E8E6522548CF}" type="presOf" srcId="{13FD48C9-067A-4A38-BDEF-5109C400B197}" destId="{D191D3A4-A158-43FC-B58E-48AE580184C7}" srcOrd="1" destOrd="0" presId="urn:microsoft.com/office/officeart/2005/8/layout/venn2"/>
    <dgm:cxn modelId="{652DFCDA-877F-4B7E-B198-301E292454F6}" type="presOf" srcId="{4A10AE66-D734-4181-978B-AD1BA8F66FC6}" destId="{7CB361F5-1FC5-455A-B4AB-FF7EA74D0669}" srcOrd="1" destOrd="0" presId="urn:microsoft.com/office/officeart/2005/8/layout/venn2"/>
    <dgm:cxn modelId="{661088F7-D7AB-4F8F-8029-A79F8DFF02A4}" srcId="{87313AED-EE0C-4A38-A3B0-9E8CB587EF1B}" destId="{CF354A85-A767-4DDB-BEE3-E630E0BA5FDD}" srcOrd="2" destOrd="0" parTransId="{E9A8CAB4-3A6B-4B18-AFFB-A1CF14E420E6}" sibTransId="{E067C59B-7749-4330-8016-F28F183B20FA}"/>
    <dgm:cxn modelId="{D1C44DF8-7B9D-4AD2-BBE3-DA0A1AA6FA05}" type="presOf" srcId="{87313AED-EE0C-4A38-A3B0-9E8CB587EF1B}" destId="{3C698388-DD57-4E90-84CA-21C2F294C5B1}" srcOrd="0" destOrd="0" presId="urn:microsoft.com/office/officeart/2005/8/layout/venn2"/>
    <dgm:cxn modelId="{F42F276F-840D-41E7-9F2C-12B13D10E73F}" type="presParOf" srcId="{3C698388-DD57-4E90-84CA-21C2F294C5B1}" destId="{7AD1EBD9-8E48-4BC3-9C3F-F4E5C7CD0750}" srcOrd="0" destOrd="0" presId="urn:microsoft.com/office/officeart/2005/8/layout/venn2"/>
    <dgm:cxn modelId="{B4BC36AC-0D60-4777-BD98-CD249F87647C}" type="presParOf" srcId="{7AD1EBD9-8E48-4BC3-9C3F-F4E5C7CD0750}" destId="{BCB7FF0E-BD10-49D9-8D0D-38E413A9FC4D}" srcOrd="0" destOrd="0" presId="urn:microsoft.com/office/officeart/2005/8/layout/venn2"/>
    <dgm:cxn modelId="{35115877-2001-4E59-A45C-6E3D1F31190B}" type="presParOf" srcId="{7AD1EBD9-8E48-4BC3-9C3F-F4E5C7CD0750}" destId="{70A5FCFB-1B4E-4ACA-84DD-95D00ED43697}" srcOrd="1" destOrd="0" presId="urn:microsoft.com/office/officeart/2005/8/layout/venn2"/>
    <dgm:cxn modelId="{E10B02A5-525F-4ECA-AA55-03C814FE05D4}" type="presParOf" srcId="{3C698388-DD57-4E90-84CA-21C2F294C5B1}" destId="{39B838FA-A72E-4A7F-BAAB-D0C286D81538}" srcOrd="1" destOrd="0" presId="urn:microsoft.com/office/officeart/2005/8/layout/venn2"/>
    <dgm:cxn modelId="{0CBDC7A9-27BE-44D2-95E3-74ED29063C42}" type="presParOf" srcId="{39B838FA-A72E-4A7F-BAAB-D0C286D81538}" destId="{256F1F35-3AE1-4AF7-8F71-567624260553}" srcOrd="0" destOrd="0" presId="urn:microsoft.com/office/officeart/2005/8/layout/venn2"/>
    <dgm:cxn modelId="{C03DDBA2-8086-415F-A417-014500972727}" type="presParOf" srcId="{39B838FA-A72E-4A7F-BAAB-D0C286D81538}" destId="{7CB361F5-1FC5-455A-B4AB-FF7EA74D0669}" srcOrd="1" destOrd="0" presId="urn:microsoft.com/office/officeart/2005/8/layout/venn2"/>
    <dgm:cxn modelId="{A17EE477-6AC9-4CD7-8155-4DCDFCE1D556}" type="presParOf" srcId="{3C698388-DD57-4E90-84CA-21C2F294C5B1}" destId="{A437773B-C148-4A0B-A302-F18CB2A2C351}" srcOrd="2" destOrd="0" presId="urn:microsoft.com/office/officeart/2005/8/layout/venn2"/>
    <dgm:cxn modelId="{8ED1D8AF-2629-48AF-9513-6373C12C65B9}" type="presParOf" srcId="{A437773B-C148-4A0B-A302-F18CB2A2C351}" destId="{340FB22B-C271-44C0-A01D-6BA625418B4E}" srcOrd="0" destOrd="0" presId="urn:microsoft.com/office/officeart/2005/8/layout/venn2"/>
    <dgm:cxn modelId="{F689F6B3-6A64-4F2A-A15B-9F365D8AC543}" type="presParOf" srcId="{A437773B-C148-4A0B-A302-F18CB2A2C351}" destId="{9C9CE94E-E8DF-47F5-8CBE-8883CE642421}" srcOrd="1" destOrd="0" presId="urn:microsoft.com/office/officeart/2005/8/layout/venn2"/>
    <dgm:cxn modelId="{3B622ABA-1FCC-49CB-A3B3-5017B8CB445B}" type="presParOf" srcId="{3C698388-DD57-4E90-84CA-21C2F294C5B1}" destId="{E5D8D67D-ADC9-4E64-866B-49FB6C996869}" srcOrd="3" destOrd="0" presId="urn:microsoft.com/office/officeart/2005/8/layout/venn2"/>
    <dgm:cxn modelId="{020481C1-9B88-4815-8C6A-55C00DF5C8AA}" type="presParOf" srcId="{E5D8D67D-ADC9-4E64-866B-49FB6C996869}" destId="{EF40FB5C-BF0E-4915-9198-B1189D536301}" srcOrd="0" destOrd="0" presId="urn:microsoft.com/office/officeart/2005/8/layout/venn2"/>
    <dgm:cxn modelId="{E57F702A-7FFB-44F2-B580-7009ECB72542}" type="presParOf" srcId="{E5D8D67D-ADC9-4E64-866B-49FB6C996869}" destId="{D191D3A4-A158-43FC-B58E-48AE580184C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352452-EDE5-48E7-889A-C6B351F8BC2C}" type="doc">
      <dgm:prSet loTypeId="urn:microsoft.com/office/officeart/2005/8/layout/venn1" loCatId="relationship" qsTypeId="urn:microsoft.com/office/officeart/2005/8/quickstyle/simple1" qsCatId="simple" csTypeId="urn:microsoft.com/office/officeart/2005/8/colors/accent1_2" csCatId="accent1" phldr="1"/>
      <dgm:spPr/>
    </dgm:pt>
    <dgm:pt modelId="{2838A94F-3220-4FE1-819E-A47BBCA45CEB}">
      <dgm:prSet phldrT="[Text]"/>
      <dgm:spPr>
        <a:solidFill>
          <a:schemeClr val="accent2">
            <a:lumMod val="40000"/>
            <a:lumOff val="60000"/>
            <a:alpha val="50000"/>
          </a:schemeClr>
        </a:solidFill>
      </dgm:spPr>
      <dgm:t>
        <a:bodyPr/>
        <a:lstStyle/>
        <a:p>
          <a:r>
            <a:rPr lang="en-US" dirty="0"/>
            <a:t>Dyad</a:t>
          </a:r>
        </a:p>
      </dgm:t>
    </dgm:pt>
    <dgm:pt modelId="{FD9E4CFE-EF57-4A11-9021-FC2F80FB84C3}" type="parTrans" cxnId="{1A4CA9E0-B7A6-4B50-AE1B-AA418FDB27FB}">
      <dgm:prSet/>
      <dgm:spPr/>
      <dgm:t>
        <a:bodyPr/>
        <a:lstStyle/>
        <a:p>
          <a:endParaRPr lang="en-US"/>
        </a:p>
      </dgm:t>
    </dgm:pt>
    <dgm:pt modelId="{6449EC2C-59E4-4CA6-878D-CBAC84A481B0}" type="sibTrans" cxnId="{1A4CA9E0-B7A6-4B50-AE1B-AA418FDB27FB}">
      <dgm:prSet/>
      <dgm:spPr/>
      <dgm:t>
        <a:bodyPr/>
        <a:lstStyle/>
        <a:p>
          <a:endParaRPr lang="en-US"/>
        </a:p>
      </dgm:t>
    </dgm:pt>
    <dgm:pt modelId="{50EC5821-AB01-4D6B-965F-6DC904A1A82E}">
      <dgm:prSet phldrT="[Text]"/>
      <dgm:spPr>
        <a:solidFill>
          <a:schemeClr val="accent2">
            <a:lumMod val="75000"/>
            <a:alpha val="50000"/>
          </a:schemeClr>
        </a:solidFill>
      </dgm:spPr>
      <dgm:t>
        <a:bodyPr/>
        <a:lstStyle/>
        <a:p>
          <a:r>
            <a:rPr lang="en-US" dirty="0"/>
            <a:t>Parent</a:t>
          </a:r>
        </a:p>
      </dgm:t>
    </dgm:pt>
    <dgm:pt modelId="{C6ED6A19-90D2-471B-9768-35F0AB5F5FF3}" type="parTrans" cxnId="{6A167A1F-46C5-4594-93FC-0EF2AA07B195}">
      <dgm:prSet/>
      <dgm:spPr/>
      <dgm:t>
        <a:bodyPr/>
        <a:lstStyle/>
        <a:p>
          <a:endParaRPr lang="en-US"/>
        </a:p>
      </dgm:t>
    </dgm:pt>
    <dgm:pt modelId="{5FDB9CF4-A46E-41CC-8913-14678B091013}" type="sibTrans" cxnId="{6A167A1F-46C5-4594-93FC-0EF2AA07B195}">
      <dgm:prSet/>
      <dgm:spPr/>
      <dgm:t>
        <a:bodyPr/>
        <a:lstStyle/>
        <a:p>
          <a:endParaRPr lang="en-US"/>
        </a:p>
      </dgm:t>
    </dgm:pt>
    <dgm:pt modelId="{CDB9B4FE-8ABB-475E-AC13-BB1B458D343B}">
      <dgm:prSet phldrT="[Text]"/>
      <dgm:spPr>
        <a:solidFill>
          <a:schemeClr val="accent4">
            <a:lumMod val="60000"/>
            <a:lumOff val="40000"/>
            <a:alpha val="50000"/>
          </a:schemeClr>
        </a:solidFill>
      </dgm:spPr>
      <dgm:t>
        <a:bodyPr/>
        <a:lstStyle/>
        <a:p>
          <a:r>
            <a:rPr lang="en-US" dirty="0"/>
            <a:t>Child</a:t>
          </a:r>
        </a:p>
      </dgm:t>
    </dgm:pt>
    <dgm:pt modelId="{2FF97961-9CDA-48B4-A50C-3E0E3F77780C}" type="parTrans" cxnId="{85F731B2-728F-40D2-8079-0D1EF7746911}">
      <dgm:prSet/>
      <dgm:spPr/>
      <dgm:t>
        <a:bodyPr/>
        <a:lstStyle/>
        <a:p>
          <a:endParaRPr lang="en-US"/>
        </a:p>
      </dgm:t>
    </dgm:pt>
    <dgm:pt modelId="{32E7AE79-5233-4B9D-AC25-0E530A2FEC83}" type="sibTrans" cxnId="{85F731B2-728F-40D2-8079-0D1EF7746911}">
      <dgm:prSet/>
      <dgm:spPr/>
      <dgm:t>
        <a:bodyPr/>
        <a:lstStyle/>
        <a:p>
          <a:endParaRPr lang="en-US"/>
        </a:p>
      </dgm:t>
    </dgm:pt>
    <dgm:pt modelId="{1D2C8D65-79F6-4B71-B3EC-8BEB6A15BE1B}" type="pres">
      <dgm:prSet presAssocID="{30352452-EDE5-48E7-889A-C6B351F8BC2C}" presName="compositeShape" presStyleCnt="0">
        <dgm:presLayoutVars>
          <dgm:chMax val="7"/>
          <dgm:dir/>
          <dgm:resizeHandles val="exact"/>
        </dgm:presLayoutVars>
      </dgm:prSet>
      <dgm:spPr/>
    </dgm:pt>
    <dgm:pt modelId="{518026E2-B012-4849-825D-086CF0881667}" type="pres">
      <dgm:prSet presAssocID="{2838A94F-3220-4FE1-819E-A47BBCA45CEB}" presName="circ1" presStyleLbl="vennNode1" presStyleIdx="0" presStyleCnt="3"/>
      <dgm:spPr/>
    </dgm:pt>
    <dgm:pt modelId="{15FB6C81-60E2-456B-97DB-AAA8A07AE884}" type="pres">
      <dgm:prSet presAssocID="{2838A94F-3220-4FE1-819E-A47BBCA45CEB}" presName="circ1Tx" presStyleLbl="revTx" presStyleIdx="0" presStyleCnt="0">
        <dgm:presLayoutVars>
          <dgm:chMax val="0"/>
          <dgm:chPref val="0"/>
          <dgm:bulletEnabled val="1"/>
        </dgm:presLayoutVars>
      </dgm:prSet>
      <dgm:spPr/>
    </dgm:pt>
    <dgm:pt modelId="{4A628D0E-FF2A-49AA-8C57-28D7F3861CBF}" type="pres">
      <dgm:prSet presAssocID="{50EC5821-AB01-4D6B-965F-6DC904A1A82E}" presName="circ2" presStyleLbl="vennNode1" presStyleIdx="1" presStyleCnt="3"/>
      <dgm:spPr/>
    </dgm:pt>
    <dgm:pt modelId="{CBF5227A-4B99-4E65-9D45-154D9A997EE0}" type="pres">
      <dgm:prSet presAssocID="{50EC5821-AB01-4D6B-965F-6DC904A1A82E}" presName="circ2Tx" presStyleLbl="revTx" presStyleIdx="0" presStyleCnt="0">
        <dgm:presLayoutVars>
          <dgm:chMax val="0"/>
          <dgm:chPref val="0"/>
          <dgm:bulletEnabled val="1"/>
        </dgm:presLayoutVars>
      </dgm:prSet>
      <dgm:spPr/>
    </dgm:pt>
    <dgm:pt modelId="{E0C22AC8-E54E-44BA-B31A-93B82D01EF77}" type="pres">
      <dgm:prSet presAssocID="{CDB9B4FE-8ABB-475E-AC13-BB1B458D343B}" presName="circ3" presStyleLbl="vennNode1" presStyleIdx="2" presStyleCnt="3"/>
      <dgm:spPr/>
    </dgm:pt>
    <dgm:pt modelId="{9BFE2693-9AF8-418B-B2EE-64777A016563}" type="pres">
      <dgm:prSet presAssocID="{CDB9B4FE-8ABB-475E-AC13-BB1B458D343B}" presName="circ3Tx" presStyleLbl="revTx" presStyleIdx="0" presStyleCnt="0">
        <dgm:presLayoutVars>
          <dgm:chMax val="0"/>
          <dgm:chPref val="0"/>
          <dgm:bulletEnabled val="1"/>
        </dgm:presLayoutVars>
      </dgm:prSet>
      <dgm:spPr/>
    </dgm:pt>
  </dgm:ptLst>
  <dgm:cxnLst>
    <dgm:cxn modelId="{40BDCC18-B915-4857-8AEB-2C7D39C86F93}" type="presOf" srcId="{CDB9B4FE-8ABB-475E-AC13-BB1B458D343B}" destId="{9BFE2693-9AF8-418B-B2EE-64777A016563}" srcOrd="1" destOrd="0" presId="urn:microsoft.com/office/officeart/2005/8/layout/venn1"/>
    <dgm:cxn modelId="{DBA7B819-BC73-431C-B12F-1EBA86C4A8C5}" type="presOf" srcId="{2838A94F-3220-4FE1-819E-A47BBCA45CEB}" destId="{518026E2-B012-4849-825D-086CF0881667}" srcOrd="0" destOrd="0" presId="urn:microsoft.com/office/officeart/2005/8/layout/venn1"/>
    <dgm:cxn modelId="{3DE6CA19-1591-4DD2-A706-4FD051C62D80}" type="presOf" srcId="{CDB9B4FE-8ABB-475E-AC13-BB1B458D343B}" destId="{E0C22AC8-E54E-44BA-B31A-93B82D01EF77}" srcOrd="0" destOrd="0" presId="urn:microsoft.com/office/officeart/2005/8/layout/venn1"/>
    <dgm:cxn modelId="{6A167A1F-46C5-4594-93FC-0EF2AA07B195}" srcId="{30352452-EDE5-48E7-889A-C6B351F8BC2C}" destId="{50EC5821-AB01-4D6B-965F-6DC904A1A82E}" srcOrd="1" destOrd="0" parTransId="{C6ED6A19-90D2-471B-9768-35F0AB5F5FF3}" sibTransId="{5FDB9CF4-A46E-41CC-8913-14678B091013}"/>
    <dgm:cxn modelId="{0E47EA22-3D5D-43C3-8E69-CC1A2FF3871F}" type="presOf" srcId="{2838A94F-3220-4FE1-819E-A47BBCA45CEB}" destId="{15FB6C81-60E2-456B-97DB-AAA8A07AE884}" srcOrd="1" destOrd="0" presId="urn:microsoft.com/office/officeart/2005/8/layout/venn1"/>
    <dgm:cxn modelId="{85F731B2-728F-40D2-8079-0D1EF7746911}" srcId="{30352452-EDE5-48E7-889A-C6B351F8BC2C}" destId="{CDB9B4FE-8ABB-475E-AC13-BB1B458D343B}" srcOrd="2" destOrd="0" parTransId="{2FF97961-9CDA-48B4-A50C-3E0E3F77780C}" sibTransId="{32E7AE79-5233-4B9D-AC25-0E530A2FEC83}"/>
    <dgm:cxn modelId="{BA43F9CD-88CF-4C04-BA68-6ABFECDA5997}" type="presOf" srcId="{30352452-EDE5-48E7-889A-C6B351F8BC2C}" destId="{1D2C8D65-79F6-4B71-B3EC-8BEB6A15BE1B}" srcOrd="0" destOrd="0" presId="urn:microsoft.com/office/officeart/2005/8/layout/venn1"/>
    <dgm:cxn modelId="{B3BE6DD4-8A00-4C4C-835A-A493F5152926}" type="presOf" srcId="{50EC5821-AB01-4D6B-965F-6DC904A1A82E}" destId="{CBF5227A-4B99-4E65-9D45-154D9A997EE0}" srcOrd="1" destOrd="0" presId="urn:microsoft.com/office/officeart/2005/8/layout/venn1"/>
    <dgm:cxn modelId="{1A4CA9E0-B7A6-4B50-AE1B-AA418FDB27FB}" srcId="{30352452-EDE5-48E7-889A-C6B351F8BC2C}" destId="{2838A94F-3220-4FE1-819E-A47BBCA45CEB}" srcOrd="0" destOrd="0" parTransId="{FD9E4CFE-EF57-4A11-9021-FC2F80FB84C3}" sibTransId="{6449EC2C-59E4-4CA6-878D-CBAC84A481B0}"/>
    <dgm:cxn modelId="{36059BEA-6A24-46F7-B5F1-4EBC010D576B}" type="presOf" srcId="{50EC5821-AB01-4D6B-965F-6DC904A1A82E}" destId="{4A628D0E-FF2A-49AA-8C57-28D7F3861CBF}" srcOrd="0" destOrd="0" presId="urn:microsoft.com/office/officeart/2005/8/layout/venn1"/>
    <dgm:cxn modelId="{CB3C6652-EAD0-4F0E-8725-FB8DCA80A68B}" type="presParOf" srcId="{1D2C8D65-79F6-4B71-B3EC-8BEB6A15BE1B}" destId="{518026E2-B012-4849-825D-086CF0881667}" srcOrd="0" destOrd="0" presId="urn:microsoft.com/office/officeart/2005/8/layout/venn1"/>
    <dgm:cxn modelId="{8FA8DE67-DED9-4E0B-940D-310DC449BF00}" type="presParOf" srcId="{1D2C8D65-79F6-4B71-B3EC-8BEB6A15BE1B}" destId="{15FB6C81-60E2-456B-97DB-AAA8A07AE884}" srcOrd="1" destOrd="0" presId="urn:microsoft.com/office/officeart/2005/8/layout/venn1"/>
    <dgm:cxn modelId="{79FBAEC5-AFC3-4A3B-A6A9-B8FF48A5E2F5}" type="presParOf" srcId="{1D2C8D65-79F6-4B71-B3EC-8BEB6A15BE1B}" destId="{4A628D0E-FF2A-49AA-8C57-28D7F3861CBF}" srcOrd="2" destOrd="0" presId="urn:microsoft.com/office/officeart/2005/8/layout/venn1"/>
    <dgm:cxn modelId="{D989E6EF-3137-4269-9593-6B7C98E95EF9}" type="presParOf" srcId="{1D2C8D65-79F6-4B71-B3EC-8BEB6A15BE1B}" destId="{CBF5227A-4B99-4E65-9D45-154D9A997EE0}" srcOrd="3" destOrd="0" presId="urn:microsoft.com/office/officeart/2005/8/layout/venn1"/>
    <dgm:cxn modelId="{360E0A16-A8E5-413D-BE82-5CB1F33FB6A2}" type="presParOf" srcId="{1D2C8D65-79F6-4B71-B3EC-8BEB6A15BE1B}" destId="{E0C22AC8-E54E-44BA-B31A-93B82D01EF77}" srcOrd="4" destOrd="0" presId="urn:microsoft.com/office/officeart/2005/8/layout/venn1"/>
    <dgm:cxn modelId="{899772FB-A749-4489-BBC1-E1EDDC400065}" type="presParOf" srcId="{1D2C8D65-79F6-4B71-B3EC-8BEB6A15BE1B}" destId="{9BFE2693-9AF8-418B-B2EE-64777A016563}"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516D3F-C31E-43C5-B1A3-97B6BE1230F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51FE11F-E116-4BB7-92E4-79FCDB8F3672}">
      <dgm:prSet/>
      <dgm:spPr/>
      <dgm:t>
        <a:bodyPr/>
        <a:lstStyle/>
        <a:p>
          <a:r>
            <a:rPr lang="en-US" dirty="0"/>
            <a:t>Fear of pain</a:t>
          </a:r>
        </a:p>
      </dgm:t>
    </dgm:pt>
    <dgm:pt modelId="{10ECABD5-5615-4E34-83C5-3DBCBA6912C9}" type="parTrans" cxnId="{839CA280-022E-4806-8EF5-F69EB65891D1}">
      <dgm:prSet/>
      <dgm:spPr/>
      <dgm:t>
        <a:bodyPr/>
        <a:lstStyle/>
        <a:p>
          <a:endParaRPr lang="en-US"/>
        </a:p>
      </dgm:t>
    </dgm:pt>
    <dgm:pt modelId="{2F546D1C-79CD-4276-9388-593DDD747B69}" type="sibTrans" cxnId="{839CA280-022E-4806-8EF5-F69EB65891D1}">
      <dgm:prSet/>
      <dgm:spPr/>
      <dgm:t>
        <a:bodyPr/>
        <a:lstStyle/>
        <a:p>
          <a:endParaRPr lang="en-US"/>
        </a:p>
      </dgm:t>
    </dgm:pt>
    <dgm:pt modelId="{E1638051-1C56-492A-AC1D-ED2FF2F6E000}">
      <dgm:prSet/>
      <dgm:spPr/>
      <dgm:t>
        <a:bodyPr/>
        <a:lstStyle/>
        <a:p>
          <a:r>
            <a:rPr lang="en-US" dirty="0"/>
            <a:t>Fear of loss (separation anxiety)</a:t>
          </a:r>
        </a:p>
      </dgm:t>
    </dgm:pt>
    <dgm:pt modelId="{F429CE78-76A9-42EA-848E-C1E800609488}" type="parTrans" cxnId="{8471E8C9-1103-47DC-8400-02A3A296BEEB}">
      <dgm:prSet/>
      <dgm:spPr/>
      <dgm:t>
        <a:bodyPr/>
        <a:lstStyle/>
        <a:p>
          <a:endParaRPr lang="en-US"/>
        </a:p>
      </dgm:t>
    </dgm:pt>
    <dgm:pt modelId="{13081255-694E-4CBC-A16A-FD0EA306CC96}" type="sibTrans" cxnId="{8471E8C9-1103-47DC-8400-02A3A296BEEB}">
      <dgm:prSet/>
      <dgm:spPr/>
      <dgm:t>
        <a:bodyPr/>
        <a:lstStyle/>
        <a:p>
          <a:endParaRPr lang="en-US"/>
        </a:p>
      </dgm:t>
    </dgm:pt>
    <dgm:pt modelId="{EE88D6D5-BE08-4C99-AFA8-89C6BCFEA019}">
      <dgm:prSet/>
      <dgm:spPr/>
      <dgm:t>
        <a:bodyPr/>
        <a:lstStyle/>
        <a:p>
          <a:r>
            <a:rPr lang="en-US" dirty="0"/>
            <a:t>Fear of losing love and approval</a:t>
          </a:r>
        </a:p>
      </dgm:t>
    </dgm:pt>
    <dgm:pt modelId="{1E7D9979-D52B-4396-9D00-F48310A00DBE}" type="parTrans" cxnId="{0F93AF3C-13C3-4B5B-9F27-C2F58B1F419B}">
      <dgm:prSet/>
      <dgm:spPr/>
      <dgm:t>
        <a:bodyPr/>
        <a:lstStyle/>
        <a:p>
          <a:endParaRPr lang="en-US"/>
        </a:p>
      </dgm:t>
    </dgm:pt>
    <dgm:pt modelId="{0034C9FE-30E1-4B81-9A6D-2E60017C2306}" type="sibTrans" cxnId="{0F93AF3C-13C3-4B5B-9F27-C2F58B1F419B}">
      <dgm:prSet/>
      <dgm:spPr/>
      <dgm:t>
        <a:bodyPr/>
        <a:lstStyle/>
        <a:p>
          <a:endParaRPr lang="en-US"/>
        </a:p>
      </dgm:t>
    </dgm:pt>
    <dgm:pt modelId="{9591AF39-8F80-4277-B1F6-51F5996B0C8B}">
      <dgm:prSet/>
      <dgm:spPr/>
      <dgm:t>
        <a:bodyPr/>
        <a:lstStyle/>
        <a:p>
          <a:r>
            <a:rPr lang="en-US" dirty="0"/>
            <a:t>Fear of body damage</a:t>
          </a:r>
        </a:p>
      </dgm:t>
    </dgm:pt>
    <dgm:pt modelId="{ED74743E-A3E0-4F5D-818B-9D6C8298C4D4}" type="parTrans" cxnId="{37EBE4D8-D4F5-473F-BF5A-0DC73512A978}">
      <dgm:prSet/>
      <dgm:spPr/>
      <dgm:t>
        <a:bodyPr/>
        <a:lstStyle/>
        <a:p>
          <a:endParaRPr lang="en-US"/>
        </a:p>
      </dgm:t>
    </dgm:pt>
    <dgm:pt modelId="{093DAC25-587D-43E3-9DFD-9D3C1CF3D90D}" type="sibTrans" cxnId="{37EBE4D8-D4F5-473F-BF5A-0DC73512A978}">
      <dgm:prSet/>
      <dgm:spPr/>
      <dgm:t>
        <a:bodyPr/>
        <a:lstStyle/>
        <a:p>
          <a:endParaRPr lang="en-US"/>
        </a:p>
      </dgm:t>
    </dgm:pt>
    <dgm:pt modelId="{AF903C75-135E-4CBA-8A75-CF01B1D495CD}">
      <dgm:prSet/>
      <dgm:spPr/>
      <dgm:t>
        <a:bodyPr/>
        <a:lstStyle/>
        <a:p>
          <a:r>
            <a:rPr lang="en-US" dirty="0"/>
            <a:t>Fear of being bad/social disapproval </a:t>
          </a:r>
        </a:p>
      </dgm:t>
    </dgm:pt>
    <dgm:pt modelId="{6FB96CBC-24C4-4857-B963-09D554FFF667}" type="parTrans" cxnId="{DA993FB8-61A3-427B-A29A-C92138D60246}">
      <dgm:prSet/>
      <dgm:spPr/>
      <dgm:t>
        <a:bodyPr/>
        <a:lstStyle/>
        <a:p>
          <a:endParaRPr lang="en-US"/>
        </a:p>
      </dgm:t>
    </dgm:pt>
    <dgm:pt modelId="{1BF6E9FF-4E73-4907-9C51-0820B06E1053}" type="sibTrans" cxnId="{DA993FB8-61A3-427B-A29A-C92138D60246}">
      <dgm:prSet/>
      <dgm:spPr/>
      <dgm:t>
        <a:bodyPr/>
        <a:lstStyle/>
        <a:p>
          <a:endParaRPr lang="en-US"/>
        </a:p>
      </dgm:t>
    </dgm:pt>
    <dgm:pt modelId="{A578CE0A-AB30-4E13-940C-C3CF7894AFE1}" type="pres">
      <dgm:prSet presAssocID="{F5516D3F-C31E-43C5-B1A3-97B6BE1230F1}" presName="root" presStyleCnt="0">
        <dgm:presLayoutVars>
          <dgm:dir/>
          <dgm:resizeHandles val="exact"/>
        </dgm:presLayoutVars>
      </dgm:prSet>
      <dgm:spPr/>
    </dgm:pt>
    <dgm:pt modelId="{C8BBB5FD-7F2C-4070-83A0-A43BD0C38AA0}" type="pres">
      <dgm:prSet presAssocID="{D51FE11F-E116-4BB7-92E4-79FCDB8F3672}" presName="compNode" presStyleCnt="0"/>
      <dgm:spPr/>
    </dgm:pt>
    <dgm:pt modelId="{F06F2143-F7D8-49EA-8A04-F645C06CE671}" type="pres">
      <dgm:prSet presAssocID="{D51FE11F-E116-4BB7-92E4-79FCDB8F3672}" presName="bgRect" presStyleLbl="bgShp" presStyleIdx="0" presStyleCnt="5"/>
      <dgm:spPr/>
    </dgm:pt>
    <dgm:pt modelId="{F0F1C94E-147F-4881-A186-B10200A24544}" type="pres">
      <dgm:prSet presAssocID="{D51FE11F-E116-4BB7-92E4-79FCDB8F367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rying Face with No Fill"/>
        </a:ext>
      </dgm:extLst>
    </dgm:pt>
    <dgm:pt modelId="{DDF0DDD2-F32B-4C10-A54D-FC470447173F}" type="pres">
      <dgm:prSet presAssocID="{D51FE11F-E116-4BB7-92E4-79FCDB8F3672}" presName="spaceRect" presStyleCnt="0"/>
      <dgm:spPr/>
    </dgm:pt>
    <dgm:pt modelId="{FAB33795-79AE-4B08-AC18-968A4D6F325A}" type="pres">
      <dgm:prSet presAssocID="{D51FE11F-E116-4BB7-92E4-79FCDB8F3672}" presName="parTx" presStyleLbl="revTx" presStyleIdx="0" presStyleCnt="5">
        <dgm:presLayoutVars>
          <dgm:chMax val="0"/>
          <dgm:chPref val="0"/>
        </dgm:presLayoutVars>
      </dgm:prSet>
      <dgm:spPr/>
    </dgm:pt>
    <dgm:pt modelId="{ED65E726-CE25-4B04-BD47-62EB31B50E8E}" type="pres">
      <dgm:prSet presAssocID="{2F546D1C-79CD-4276-9388-593DDD747B69}" presName="sibTrans" presStyleCnt="0"/>
      <dgm:spPr/>
    </dgm:pt>
    <dgm:pt modelId="{16037315-E6BB-49A8-9A9E-6311F3CCC2CA}" type="pres">
      <dgm:prSet presAssocID="{E1638051-1C56-492A-AC1D-ED2FF2F6E000}" presName="compNode" presStyleCnt="0"/>
      <dgm:spPr/>
    </dgm:pt>
    <dgm:pt modelId="{9FADC7B4-6F41-481B-9E75-3A50C6577A3C}" type="pres">
      <dgm:prSet presAssocID="{E1638051-1C56-492A-AC1D-ED2FF2F6E000}" presName="bgRect" presStyleLbl="bgShp" presStyleIdx="1" presStyleCnt="5"/>
      <dgm:spPr/>
    </dgm:pt>
    <dgm:pt modelId="{B719B32A-FD32-45A3-8751-F1726478CF61}" type="pres">
      <dgm:prSet presAssocID="{E1638051-1C56-492A-AC1D-ED2FF2F6E00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rprised Face with No Fill"/>
        </a:ext>
      </dgm:extLst>
    </dgm:pt>
    <dgm:pt modelId="{7C398A0B-3D03-4E3A-9127-672A7AF7CC0E}" type="pres">
      <dgm:prSet presAssocID="{E1638051-1C56-492A-AC1D-ED2FF2F6E000}" presName="spaceRect" presStyleCnt="0"/>
      <dgm:spPr/>
    </dgm:pt>
    <dgm:pt modelId="{B4360FC8-C958-4F8A-BCB9-85D1DE333786}" type="pres">
      <dgm:prSet presAssocID="{E1638051-1C56-492A-AC1D-ED2FF2F6E000}" presName="parTx" presStyleLbl="revTx" presStyleIdx="1" presStyleCnt="5">
        <dgm:presLayoutVars>
          <dgm:chMax val="0"/>
          <dgm:chPref val="0"/>
        </dgm:presLayoutVars>
      </dgm:prSet>
      <dgm:spPr/>
    </dgm:pt>
    <dgm:pt modelId="{92FE4542-33CD-46E3-8A33-315F6009E630}" type="pres">
      <dgm:prSet presAssocID="{13081255-694E-4CBC-A16A-FD0EA306CC96}" presName="sibTrans" presStyleCnt="0"/>
      <dgm:spPr/>
    </dgm:pt>
    <dgm:pt modelId="{F671C1EC-A69A-44CC-A814-F577C6CB15F5}" type="pres">
      <dgm:prSet presAssocID="{EE88D6D5-BE08-4C99-AFA8-89C6BCFEA019}" presName="compNode" presStyleCnt="0"/>
      <dgm:spPr/>
    </dgm:pt>
    <dgm:pt modelId="{BF07CABC-B088-43BB-8FD5-43F384760A86}" type="pres">
      <dgm:prSet presAssocID="{EE88D6D5-BE08-4C99-AFA8-89C6BCFEA019}" presName="bgRect" presStyleLbl="bgShp" presStyleIdx="2" presStyleCnt="5"/>
      <dgm:spPr/>
    </dgm:pt>
    <dgm:pt modelId="{ACF2F0B5-027A-419B-822B-B738392820AF}" type="pres">
      <dgm:prSet presAssocID="{EE88D6D5-BE08-4C99-AFA8-89C6BCFEA01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re"/>
        </a:ext>
      </dgm:extLst>
    </dgm:pt>
    <dgm:pt modelId="{9334AB0E-84CC-4B7F-B91B-812657880B60}" type="pres">
      <dgm:prSet presAssocID="{EE88D6D5-BE08-4C99-AFA8-89C6BCFEA019}" presName="spaceRect" presStyleCnt="0"/>
      <dgm:spPr/>
    </dgm:pt>
    <dgm:pt modelId="{0722AB44-D433-4E48-ADAE-6FE32202D011}" type="pres">
      <dgm:prSet presAssocID="{EE88D6D5-BE08-4C99-AFA8-89C6BCFEA019}" presName="parTx" presStyleLbl="revTx" presStyleIdx="2" presStyleCnt="5">
        <dgm:presLayoutVars>
          <dgm:chMax val="0"/>
          <dgm:chPref val="0"/>
        </dgm:presLayoutVars>
      </dgm:prSet>
      <dgm:spPr/>
    </dgm:pt>
    <dgm:pt modelId="{92F80E9E-59ED-4DE0-9B77-E6B670ED1274}" type="pres">
      <dgm:prSet presAssocID="{0034C9FE-30E1-4B81-9A6D-2E60017C2306}" presName="sibTrans" presStyleCnt="0"/>
      <dgm:spPr/>
    </dgm:pt>
    <dgm:pt modelId="{45279F8C-4A1A-44E4-90E4-3DC06925D761}" type="pres">
      <dgm:prSet presAssocID="{9591AF39-8F80-4277-B1F6-51F5996B0C8B}" presName="compNode" presStyleCnt="0"/>
      <dgm:spPr/>
    </dgm:pt>
    <dgm:pt modelId="{308274D2-4ADC-4133-AA71-0B1F686AB6DA}" type="pres">
      <dgm:prSet presAssocID="{9591AF39-8F80-4277-B1F6-51F5996B0C8B}" presName="bgRect" presStyleLbl="bgShp" presStyleIdx="3" presStyleCnt="5"/>
      <dgm:spPr/>
    </dgm:pt>
    <dgm:pt modelId="{7FAA6094-E932-4DDF-8D24-EC1E600A3373}" type="pres">
      <dgm:prSet presAssocID="{9591AF39-8F80-4277-B1F6-51F5996B0C8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Woman with cane"/>
        </a:ext>
      </dgm:extLst>
    </dgm:pt>
    <dgm:pt modelId="{C244D2FA-7191-4D71-8D5F-AA1857D97F60}" type="pres">
      <dgm:prSet presAssocID="{9591AF39-8F80-4277-B1F6-51F5996B0C8B}" presName="spaceRect" presStyleCnt="0"/>
      <dgm:spPr/>
    </dgm:pt>
    <dgm:pt modelId="{F2283968-A846-4B6A-8943-FC21998DE6A0}" type="pres">
      <dgm:prSet presAssocID="{9591AF39-8F80-4277-B1F6-51F5996B0C8B}" presName="parTx" presStyleLbl="revTx" presStyleIdx="3" presStyleCnt="5">
        <dgm:presLayoutVars>
          <dgm:chMax val="0"/>
          <dgm:chPref val="0"/>
        </dgm:presLayoutVars>
      </dgm:prSet>
      <dgm:spPr/>
    </dgm:pt>
    <dgm:pt modelId="{5033F388-6CCD-4528-8507-DEB622BF7BFC}" type="pres">
      <dgm:prSet presAssocID="{093DAC25-587D-43E3-9DFD-9D3C1CF3D90D}" presName="sibTrans" presStyleCnt="0"/>
      <dgm:spPr/>
    </dgm:pt>
    <dgm:pt modelId="{F3E6FF95-E947-4ED1-9373-E89DA6E16A8C}" type="pres">
      <dgm:prSet presAssocID="{AF903C75-135E-4CBA-8A75-CF01B1D495CD}" presName="compNode" presStyleCnt="0"/>
      <dgm:spPr/>
    </dgm:pt>
    <dgm:pt modelId="{5D79DD0F-19B7-4CF9-8EDA-4092F738DBA6}" type="pres">
      <dgm:prSet presAssocID="{AF903C75-135E-4CBA-8A75-CF01B1D495CD}" presName="bgRect" presStyleLbl="bgShp" presStyleIdx="4" presStyleCnt="5"/>
      <dgm:spPr/>
    </dgm:pt>
    <dgm:pt modelId="{7DAEF416-9676-4DBC-93F8-40F6D79B5F89}" type="pres">
      <dgm:prSet presAssocID="{AF903C75-135E-4CBA-8A75-CF01B1D495CD}"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rama"/>
        </a:ext>
      </dgm:extLst>
    </dgm:pt>
    <dgm:pt modelId="{4EC98431-1685-424C-8A9F-71F97C5CDEBD}" type="pres">
      <dgm:prSet presAssocID="{AF903C75-135E-4CBA-8A75-CF01B1D495CD}" presName="spaceRect" presStyleCnt="0"/>
      <dgm:spPr/>
    </dgm:pt>
    <dgm:pt modelId="{284A0F36-B066-47E4-A8FE-12AEE37A7F99}" type="pres">
      <dgm:prSet presAssocID="{AF903C75-135E-4CBA-8A75-CF01B1D495CD}" presName="parTx" presStyleLbl="revTx" presStyleIdx="4" presStyleCnt="5">
        <dgm:presLayoutVars>
          <dgm:chMax val="0"/>
          <dgm:chPref val="0"/>
        </dgm:presLayoutVars>
      </dgm:prSet>
      <dgm:spPr/>
    </dgm:pt>
  </dgm:ptLst>
  <dgm:cxnLst>
    <dgm:cxn modelId="{0F93AF3C-13C3-4B5B-9F27-C2F58B1F419B}" srcId="{F5516D3F-C31E-43C5-B1A3-97B6BE1230F1}" destId="{EE88D6D5-BE08-4C99-AFA8-89C6BCFEA019}" srcOrd="2" destOrd="0" parTransId="{1E7D9979-D52B-4396-9D00-F48310A00DBE}" sibTransId="{0034C9FE-30E1-4B81-9A6D-2E60017C2306}"/>
    <dgm:cxn modelId="{6F81073D-B3D9-4822-82F1-E5100DB80944}" type="presOf" srcId="{9591AF39-8F80-4277-B1F6-51F5996B0C8B}" destId="{F2283968-A846-4B6A-8943-FC21998DE6A0}" srcOrd="0" destOrd="0" presId="urn:microsoft.com/office/officeart/2018/2/layout/IconVerticalSolidList"/>
    <dgm:cxn modelId="{07DB3E52-66C7-499C-A0BF-1FBD7C8624FE}" type="presOf" srcId="{AF903C75-135E-4CBA-8A75-CF01B1D495CD}" destId="{284A0F36-B066-47E4-A8FE-12AEE37A7F99}" srcOrd="0" destOrd="0" presId="urn:microsoft.com/office/officeart/2018/2/layout/IconVerticalSolidList"/>
    <dgm:cxn modelId="{839CA280-022E-4806-8EF5-F69EB65891D1}" srcId="{F5516D3F-C31E-43C5-B1A3-97B6BE1230F1}" destId="{D51FE11F-E116-4BB7-92E4-79FCDB8F3672}" srcOrd="0" destOrd="0" parTransId="{10ECABD5-5615-4E34-83C5-3DBCBA6912C9}" sibTransId="{2F546D1C-79CD-4276-9388-593DDD747B69}"/>
    <dgm:cxn modelId="{ACAD0B9F-C673-4226-8694-9A140753826E}" type="presOf" srcId="{D51FE11F-E116-4BB7-92E4-79FCDB8F3672}" destId="{FAB33795-79AE-4B08-AC18-968A4D6F325A}" srcOrd="0" destOrd="0" presId="urn:microsoft.com/office/officeart/2018/2/layout/IconVerticalSolidList"/>
    <dgm:cxn modelId="{CB1B7DAB-5D62-4564-AF30-B570F56C7A7F}" type="presOf" srcId="{E1638051-1C56-492A-AC1D-ED2FF2F6E000}" destId="{B4360FC8-C958-4F8A-BCB9-85D1DE333786}" srcOrd="0" destOrd="0" presId="urn:microsoft.com/office/officeart/2018/2/layout/IconVerticalSolidList"/>
    <dgm:cxn modelId="{DA993FB8-61A3-427B-A29A-C92138D60246}" srcId="{F5516D3F-C31E-43C5-B1A3-97B6BE1230F1}" destId="{AF903C75-135E-4CBA-8A75-CF01B1D495CD}" srcOrd="4" destOrd="0" parTransId="{6FB96CBC-24C4-4857-B963-09D554FFF667}" sibTransId="{1BF6E9FF-4E73-4907-9C51-0820B06E1053}"/>
    <dgm:cxn modelId="{8471E8C9-1103-47DC-8400-02A3A296BEEB}" srcId="{F5516D3F-C31E-43C5-B1A3-97B6BE1230F1}" destId="{E1638051-1C56-492A-AC1D-ED2FF2F6E000}" srcOrd="1" destOrd="0" parTransId="{F429CE78-76A9-42EA-848E-C1E800609488}" sibTransId="{13081255-694E-4CBC-A16A-FD0EA306CC96}"/>
    <dgm:cxn modelId="{37EBE4D8-D4F5-473F-BF5A-0DC73512A978}" srcId="{F5516D3F-C31E-43C5-B1A3-97B6BE1230F1}" destId="{9591AF39-8F80-4277-B1F6-51F5996B0C8B}" srcOrd="3" destOrd="0" parTransId="{ED74743E-A3E0-4F5D-818B-9D6C8298C4D4}" sibTransId="{093DAC25-587D-43E3-9DFD-9D3C1CF3D90D}"/>
    <dgm:cxn modelId="{7952F7D9-B0F1-4C91-AC40-5D6E9E3266E9}" type="presOf" srcId="{F5516D3F-C31E-43C5-B1A3-97B6BE1230F1}" destId="{A578CE0A-AB30-4E13-940C-C3CF7894AFE1}" srcOrd="0" destOrd="0" presId="urn:microsoft.com/office/officeart/2018/2/layout/IconVerticalSolidList"/>
    <dgm:cxn modelId="{B0B6CFEE-00A5-4B0D-B500-5A4FF8A10DC0}" type="presOf" srcId="{EE88D6D5-BE08-4C99-AFA8-89C6BCFEA019}" destId="{0722AB44-D433-4E48-ADAE-6FE32202D011}" srcOrd="0" destOrd="0" presId="urn:microsoft.com/office/officeart/2018/2/layout/IconVerticalSolidList"/>
    <dgm:cxn modelId="{BED926E0-E662-4208-B236-85B0949D7AB8}" type="presParOf" srcId="{A578CE0A-AB30-4E13-940C-C3CF7894AFE1}" destId="{C8BBB5FD-7F2C-4070-83A0-A43BD0C38AA0}" srcOrd="0" destOrd="0" presId="urn:microsoft.com/office/officeart/2018/2/layout/IconVerticalSolidList"/>
    <dgm:cxn modelId="{87889B43-0F57-41D5-BB56-C3B53B864312}" type="presParOf" srcId="{C8BBB5FD-7F2C-4070-83A0-A43BD0C38AA0}" destId="{F06F2143-F7D8-49EA-8A04-F645C06CE671}" srcOrd="0" destOrd="0" presId="urn:microsoft.com/office/officeart/2018/2/layout/IconVerticalSolidList"/>
    <dgm:cxn modelId="{326CC02C-F2F4-469E-81B3-7CF5DDFC6003}" type="presParOf" srcId="{C8BBB5FD-7F2C-4070-83A0-A43BD0C38AA0}" destId="{F0F1C94E-147F-4881-A186-B10200A24544}" srcOrd="1" destOrd="0" presId="urn:microsoft.com/office/officeart/2018/2/layout/IconVerticalSolidList"/>
    <dgm:cxn modelId="{47C6DBEF-8553-460B-B3F6-8FC29CBDA958}" type="presParOf" srcId="{C8BBB5FD-7F2C-4070-83A0-A43BD0C38AA0}" destId="{DDF0DDD2-F32B-4C10-A54D-FC470447173F}" srcOrd="2" destOrd="0" presId="urn:microsoft.com/office/officeart/2018/2/layout/IconVerticalSolidList"/>
    <dgm:cxn modelId="{48B2F752-6810-4F47-8F4F-BDF8DFBA52F1}" type="presParOf" srcId="{C8BBB5FD-7F2C-4070-83A0-A43BD0C38AA0}" destId="{FAB33795-79AE-4B08-AC18-968A4D6F325A}" srcOrd="3" destOrd="0" presId="urn:microsoft.com/office/officeart/2018/2/layout/IconVerticalSolidList"/>
    <dgm:cxn modelId="{85C6EAE1-5D67-4FB6-A3BC-B28B5A168D3B}" type="presParOf" srcId="{A578CE0A-AB30-4E13-940C-C3CF7894AFE1}" destId="{ED65E726-CE25-4B04-BD47-62EB31B50E8E}" srcOrd="1" destOrd="0" presId="urn:microsoft.com/office/officeart/2018/2/layout/IconVerticalSolidList"/>
    <dgm:cxn modelId="{4E22D90E-933F-4270-9281-A592484646ED}" type="presParOf" srcId="{A578CE0A-AB30-4E13-940C-C3CF7894AFE1}" destId="{16037315-E6BB-49A8-9A9E-6311F3CCC2CA}" srcOrd="2" destOrd="0" presId="urn:microsoft.com/office/officeart/2018/2/layout/IconVerticalSolidList"/>
    <dgm:cxn modelId="{E46CC67B-FA2D-4851-A599-391F1D474E31}" type="presParOf" srcId="{16037315-E6BB-49A8-9A9E-6311F3CCC2CA}" destId="{9FADC7B4-6F41-481B-9E75-3A50C6577A3C}" srcOrd="0" destOrd="0" presId="urn:microsoft.com/office/officeart/2018/2/layout/IconVerticalSolidList"/>
    <dgm:cxn modelId="{214A8849-656E-451E-B64E-13C3CE20CB29}" type="presParOf" srcId="{16037315-E6BB-49A8-9A9E-6311F3CCC2CA}" destId="{B719B32A-FD32-45A3-8751-F1726478CF61}" srcOrd="1" destOrd="0" presId="urn:microsoft.com/office/officeart/2018/2/layout/IconVerticalSolidList"/>
    <dgm:cxn modelId="{B37C0A2C-5EE0-4A28-9FD7-A83FDCFDBD60}" type="presParOf" srcId="{16037315-E6BB-49A8-9A9E-6311F3CCC2CA}" destId="{7C398A0B-3D03-4E3A-9127-672A7AF7CC0E}" srcOrd="2" destOrd="0" presId="urn:microsoft.com/office/officeart/2018/2/layout/IconVerticalSolidList"/>
    <dgm:cxn modelId="{66A0A857-872F-4162-848F-9BE9890C0915}" type="presParOf" srcId="{16037315-E6BB-49A8-9A9E-6311F3CCC2CA}" destId="{B4360FC8-C958-4F8A-BCB9-85D1DE333786}" srcOrd="3" destOrd="0" presId="urn:microsoft.com/office/officeart/2018/2/layout/IconVerticalSolidList"/>
    <dgm:cxn modelId="{12985A8E-16E0-4523-9271-F8673AB8FE5F}" type="presParOf" srcId="{A578CE0A-AB30-4E13-940C-C3CF7894AFE1}" destId="{92FE4542-33CD-46E3-8A33-315F6009E630}" srcOrd="3" destOrd="0" presId="urn:microsoft.com/office/officeart/2018/2/layout/IconVerticalSolidList"/>
    <dgm:cxn modelId="{CD86FD70-9275-4FF5-ACAF-7A3A120B8425}" type="presParOf" srcId="{A578CE0A-AB30-4E13-940C-C3CF7894AFE1}" destId="{F671C1EC-A69A-44CC-A814-F577C6CB15F5}" srcOrd="4" destOrd="0" presId="urn:microsoft.com/office/officeart/2018/2/layout/IconVerticalSolidList"/>
    <dgm:cxn modelId="{5B4E70A6-A0D1-4D05-A3F6-B37F71CFE924}" type="presParOf" srcId="{F671C1EC-A69A-44CC-A814-F577C6CB15F5}" destId="{BF07CABC-B088-43BB-8FD5-43F384760A86}" srcOrd="0" destOrd="0" presId="urn:microsoft.com/office/officeart/2018/2/layout/IconVerticalSolidList"/>
    <dgm:cxn modelId="{2FFCF6E3-37AF-4D84-92BD-83A25FE5608E}" type="presParOf" srcId="{F671C1EC-A69A-44CC-A814-F577C6CB15F5}" destId="{ACF2F0B5-027A-419B-822B-B738392820AF}" srcOrd="1" destOrd="0" presId="urn:microsoft.com/office/officeart/2018/2/layout/IconVerticalSolidList"/>
    <dgm:cxn modelId="{9D4F00C8-D2A2-4EA1-98CD-F8E4997FA6D7}" type="presParOf" srcId="{F671C1EC-A69A-44CC-A814-F577C6CB15F5}" destId="{9334AB0E-84CC-4B7F-B91B-812657880B60}" srcOrd="2" destOrd="0" presId="urn:microsoft.com/office/officeart/2018/2/layout/IconVerticalSolidList"/>
    <dgm:cxn modelId="{5D567AC4-BA50-4266-95F9-963302C1BC92}" type="presParOf" srcId="{F671C1EC-A69A-44CC-A814-F577C6CB15F5}" destId="{0722AB44-D433-4E48-ADAE-6FE32202D011}" srcOrd="3" destOrd="0" presId="urn:microsoft.com/office/officeart/2018/2/layout/IconVerticalSolidList"/>
    <dgm:cxn modelId="{3AA03E04-13D2-49EA-8302-9D4B0A820580}" type="presParOf" srcId="{A578CE0A-AB30-4E13-940C-C3CF7894AFE1}" destId="{92F80E9E-59ED-4DE0-9B77-E6B670ED1274}" srcOrd="5" destOrd="0" presId="urn:microsoft.com/office/officeart/2018/2/layout/IconVerticalSolidList"/>
    <dgm:cxn modelId="{EDD25C1E-89CF-4CA0-83DE-1BE4D56B78A8}" type="presParOf" srcId="{A578CE0A-AB30-4E13-940C-C3CF7894AFE1}" destId="{45279F8C-4A1A-44E4-90E4-3DC06925D761}" srcOrd="6" destOrd="0" presId="urn:microsoft.com/office/officeart/2018/2/layout/IconVerticalSolidList"/>
    <dgm:cxn modelId="{F60EB2D9-7F31-4001-ACC0-B119A0FD9C6D}" type="presParOf" srcId="{45279F8C-4A1A-44E4-90E4-3DC06925D761}" destId="{308274D2-4ADC-4133-AA71-0B1F686AB6DA}" srcOrd="0" destOrd="0" presId="urn:microsoft.com/office/officeart/2018/2/layout/IconVerticalSolidList"/>
    <dgm:cxn modelId="{1A2413B1-A2E9-42EB-A187-BE084C7F0557}" type="presParOf" srcId="{45279F8C-4A1A-44E4-90E4-3DC06925D761}" destId="{7FAA6094-E932-4DDF-8D24-EC1E600A3373}" srcOrd="1" destOrd="0" presId="urn:microsoft.com/office/officeart/2018/2/layout/IconVerticalSolidList"/>
    <dgm:cxn modelId="{D50E0C1B-73A6-450A-AC33-3EDC6E667A25}" type="presParOf" srcId="{45279F8C-4A1A-44E4-90E4-3DC06925D761}" destId="{C244D2FA-7191-4D71-8D5F-AA1857D97F60}" srcOrd="2" destOrd="0" presId="urn:microsoft.com/office/officeart/2018/2/layout/IconVerticalSolidList"/>
    <dgm:cxn modelId="{BD3612AE-D89D-4037-9780-5305C989D819}" type="presParOf" srcId="{45279F8C-4A1A-44E4-90E4-3DC06925D761}" destId="{F2283968-A846-4B6A-8943-FC21998DE6A0}" srcOrd="3" destOrd="0" presId="urn:microsoft.com/office/officeart/2018/2/layout/IconVerticalSolidList"/>
    <dgm:cxn modelId="{C5D141EF-67A2-4011-B130-1B202AFFD4C4}" type="presParOf" srcId="{A578CE0A-AB30-4E13-940C-C3CF7894AFE1}" destId="{5033F388-6CCD-4528-8507-DEB622BF7BFC}" srcOrd="7" destOrd="0" presId="urn:microsoft.com/office/officeart/2018/2/layout/IconVerticalSolidList"/>
    <dgm:cxn modelId="{12B7C338-2D90-4880-884A-241ADEE5497E}" type="presParOf" srcId="{A578CE0A-AB30-4E13-940C-C3CF7894AFE1}" destId="{F3E6FF95-E947-4ED1-9373-E89DA6E16A8C}" srcOrd="8" destOrd="0" presId="urn:microsoft.com/office/officeart/2018/2/layout/IconVerticalSolidList"/>
    <dgm:cxn modelId="{9227757B-CEB2-4B76-9508-6C15B27DA9F0}" type="presParOf" srcId="{F3E6FF95-E947-4ED1-9373-E89DA6E16A8C}" destId="{5D79DD0F-19B7-4CF9-8EDA-4092F738DBA6}" srcOrd="0" destOrd="0" presId="urn:microsoft.com/office/officeart/2018/2/layout/IconVerticalSolidList"/>
    <dgm:cxn modelId="{F708479E-981F-4121-B3EC-7CCA7FB2B834}" type="presParOf" srcId="{F3E6FF95-E947-4ED1-9373-E89DA6E16A8C}" destId="{7DAEF416-9676-4DBC-93F8-40F6D79B5F89}" srcOrd="1" destOrd="0" presId="urn:microsoft.com/office/officeart/2018/2/layout/IconVerticalSolidList"/>
    <dgm:cxn modelId="{B8E8D569-A81B-49AF-B7CC-E7BBBB98660F}" type="presParOf" srcId="{F3E6FF95-E947-4ED1-9373-E89DA6E16A8C}" destId="{4EC98431-1685-424C-8A9F-71F97C5CDEBD}" srcOrd="2" destOrd="0" presId="urn:microsoft.com/office/officeart/2018/2/layout/IconVerticalSolidList"/>
    <dgm:cxn modelId="{9295FA11-B29F-494D-8B71-892C2A4008C3}" type="presParOf" srcId="{F3E6FF95-E947-4ED1-9373-E89DA6E16A8C}" destId="{284A0F36-B066-47E4-A8FE-12AEE37A7F9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ACA608-9358-4C81-A7AB-62C88E585A2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EA446A9-227C-47EB-9092-DE202B22AE94}">
      <dgm:prSet/>
      <dgm:spPr/>
      <dgm:t>
        <a:bodyPr/>
        <a:lstStyle/>
        <a:p>
          <a:r>
            <a:rPr lang="en-US" dirty="0"/>
            <a:t>Kay Connors, LCSW-C</a:t>
          </a:r>
        </a:p>
      </dgm:t>
    </dgm:pt>
    <dgm:pt modelId="{1BB62BD9-B02B-4636-87EC-8377E3DA01A9}" type="parTrans" cxnId="{9E5BFDED-F31D-4D32-A0D6-42520BA5512C}">
      <dgm:prSet/>
      <dgm:spPr/>
      <dgm:t>
        <a:bodyPr/>
        <a:lstStyle/>
        <a:p>
          <a:endParaRPr lang="en-US"/>
        </a:p>
      </dgm:t>
    </dgm:pt>
    <dgm:pt modelId="{49EDD91F-840B-48C0-AB0E-D38ACD1D5A44}" type="sibTrans" cxnId="{9E5BFDED-F31D-4D32-A0D6-42520BA5512C}">
      <dgm:prSet/>
      <dgm:spPr/>
      <dgm:t>
        <a:bodyPr/>
        <a:lstStyle/>
        <a:p>
          <a:endParaRPr lang="en-US"/>
        </a:p>
      </dgm:t>
    </dgm:pt>
    <dgm:pt modelId="{0EA0304B-E614-4595-BA43-804FCB84BB81}">
      <dgm:prSet/>
      <dgm:spPr/>
      <dgm:t>
        <a:bodyPr/>
        <a:lstStyle/>
        <a:p>
          <a:r>
            <a:rPr lang="en-US" dirty="0"/>
            <a:t>University of Maryland School of Medicine</a:t>
          </a:r>
        </a:p>
      </dgm:t>
    </dgm:pt>
    <dgm:pt modelId="{D5F2B02B-CD30-4C8A-BD55-F9FA7A2A99A2}" type="parTrans" cxnId="{075D1816-428D-4648-B682-563EC987D6F2}">
      <dgm:prSet/>
      <dgm:spPr/>
      <dgm:t>
        <a:bodyPr/>
        <a:lstStyle/>
        <a:p>
          <a:endParaRPr lang="en-US"/>
        </a:p>
      </dgm:t>
    </dgm:pt>
    <dgm:pt modelId="{6DF80E46-EE58-436F-A0F1-22E05A5B269C}" type="sibTrans" cxnId="{075D1816-428D-4648-B682-563EC987D6F2}">
      <dgm:prSet/>
      <dgm:spPr/>
      <dgm:t>
        <a:bodyPr/>
        <a:lstStyle/>
        <a:p>
          <a:endParaRPr lang="en-US"/>
        </a:p>
      </dgm:t>
    </dgm:pt>
    <dgm:pt modelId="{3F48DDF6-18BB-4741-8F68-698C9F3B1BE0}">
      <dgm:prSet/>
      <dgm:spPr/>
      <dgm:t>
        <a:bodyPr/>
        <a:lstStyle/>
        <a:p>
          <a:r>
            <a:rPr lang="en-US" dirty="0"/>
            <a:t>410-706-3216</a:t>
          </a:r>
        </a:p>
      </dgm:t>
    </dgm:pt>
    <dgm:pt modelId="{E4202BE2-2025-44F6-A389-79EB262C7250}" type="parTrans" cxnId="{13B4825D-9990-490A-BC86-CBD1174A1277}">
      <dgm:prSet/>
      <dgm:spPr/>
      <dgm:t>
        <a:bodyPr/>
        <a:lstStyle/>
        <a:p>
          <a:endParaRPr lang="en-US"/>
        </a:p>
      </dgm:t>
    </dgm:pt>
    <dgm:pt modelId="{2C574440-8869-4D83-8BCB-6FA5592BD2E4}" type="sibTrans" cxnId="{13B4825D-9990-490A-BC86-CBD1174A1277}">
      <dgm:prSet/>
      <dgm:spPr/>
      <dgm:t>
        <a:bodyPr/>
        <a:lstStyle/>
        <a:p>
          <a:endParaRPr lang="en-US"/>
        </a:p>
      </dgm:t>
    </dgm:pt>
    <dgm:pt modelId="{D3EEF295-8898-4239-9862-F1A6E1A6B06A}">
      <dgm:prSet/>
      <dgm:spPr/>
      <dgm:t>
        <a:bodyPr/>
        <a:lstStyle/>
        <a:p>
          <a:r>
            <a:rPr lang="en-US" dirty="0">
              <a:hlinkClick xmlns:r="http://schemas.openxmlformats.org/officeDocument/2006/relationships" r:id="rId1"/>
            </a:rPr>
            <a:t>kconnors@som.umaryland.edu</a:t>
          </a:r>
          <a:r>
            <a:rPr lang="en-US" dirty="0"/>
            <a:t> </a:t>
          </a:r>
        </a:p>
      </dgm:t>
    </dgm:pt>
    <dgm:pt modelId="{317A6FFC-14BC-44C9-A122-2D65E4ABFB7B}" type="parTrans" cxnId="{9A5CC777-8C74-4ED5-81E0-4803C9501AE3}">
      <dgm:prSet/>
      <dgm:spPr/>
      <dgm:t>
        <a:bodyPr/>
        <a:lstStyle/>
        <a:p>
          <a:endParaRPr lang="en-US"/>
        </a:p>
      </dgm:t>
    </dgm:pt>
    <dgm:pt modelId="{FCFD9485-5C08-4311-83A5-89BDB688F022}" type="sibTrans" cxnId="{9A5CC777-8C74-4ED5-81E0-4803C9501AE3}">
      <dgm:prSet/>
      <dgm:spPr/>
      <dgm:t>
        <a:bodyPr/>
        <a:lstStyle/>
        <a:p>
          <a:endParaRPr lang="en-US"/>
        </a:p>
      </dgm:t>
    </dgm:pt>
    <dgm:pt modelId="{1E5C6709-9367-486A-9C8D-528129467A4D}" type="pres">
      <dgm:prSet presAssocID="{C2ACA608-9358-4C81-A7AB-62C88E585A22}" presName="vert0" presStyleCnt="0">
        <dgm:presLayoutVars>
          <dgm:dir/>
          <dgm:animOne val="branch"/>
          <dgm:animLvl val="lvl"/>
        </dgm:presLayoutVars>
      </dgm:prSet>
      <dgm:spPr/>
    </dgm:pt>
    <dgm:pt modelId="{7CAA68BC-3907-47F4-AA14-EEBCDA1894C7}" type="pres">
      <dgm:prSet presAssocID="{4EA446A9-227C-47EB-9092-DE202B22AE94}" presName="thickLine" presStyleLbl="alignNode1" presStyleIdx="0" presStyleCnt="4"/>
      <dgm:spPr/>
    </dgm:pt>
    <dgm:pt modelId="{5BD99CDA-6CB4-4A81-9559-6CE9C8F2B6E1}" type="pres">
      <dgm:prSet presAssocID="{4EA446A9-227C-47EB-9092-DE202B22AE94}" presName="horz1" presStyleCnt="0"/>
      <dgm:spPr/>
    </dgm:pt>
    <dgm:pt modelId="{C34D1FF6-A186-41A8-B029-487749A7AD29}" type="pres">
      <dgm:prSet presAssocID="{4EA446A9-227C-47EB-9092-DE202B22AE94}" presName="tx1" presStyleLbl="revTx" presStyleIdx="0" presStyleCnt="4"/>
      <dgm:spPr/>
    </dgm:pt>
    <dgm:pt modelId="{34182669-9059-407E-AD60-775B51D9B3E9}" type="pres">
      <dgm:prSet presAssocID="{4EA446A9-227C-47EB-9092-DE202B22AE94}" presName="vert1" presStyleCnt="0"/>
      <dgm:spPr/>
    </dgm:pt>
    <dgm:pt modelId="{56AF539D-0BC8-4CA2-96F2-FF19423E8888}" type="pres">
      <dgm:prSet presAssocID="{0EA0304B-E614-4595-BA43-804FCB84BB81}" presName="thickLine" presStyleLbl="alignNode1" presStyleIdx="1" presStyleCnt="4"/>
      <dgm:spPr/>
    </dgm:pt>
    <dgm:pt modelId="{D66E0D29-333C-429C-810C-772BB481ECBA}" type="pres">
      <dgm:prSet presAssocID="{0EA0304B-E614-4595-BA43-804FCB84BB81}" presName="horz1" presStyleCnt="0"/>
      <dgm:spPr/>
    </dgm:pt>
    <dgm:pt modelId="{268AF7ED-1E67-4BF6-A5C2-D447DD4E7B7D}" type="pres">
      <dgm:prSet presAssocID="{0EA0304B-E614-4595-BA43-804FCB84BB81}" presName="tx1" presStyleLbl="revTx" presStyleIdx="1" presStyleCnt="4"/>
      <dgm:spPr/>
    </dgm:pt>
    <dgm:pt modelId="{87DCC2CF-BD1D-462F-9A39-AC829909A0B3}" type="pres">
      <dgm:prSet presAssocID="{0EA0304B-E614-4595-BA43-804FCB84BB81}" presName="vert1" presStyleCnt="0"/>
      <dgm:spPr/>
    </dgm:pt>
    <dgm:pt modelId="{749F4A49-430A-40D0-AA64-F2EB1EF9A0DC}" type="pres">
      <dgm:prSet presAssocID="{3F48DDF6-18BB-4741-8F68-698C9F3B1BE0}" presName="thickLine" presStyleLbl="alignNode1" presStyleIdx="2" presStyleCnt="4"/>
      <dgm:spPr/>
    </dgm:pt>
    <dgm:pt modelId="{6D4FBA73-44E9-49EB-9A6A-1F34FFE01F45}" type="pres">
      <dgm:prSet presAssocID="{3F48DDF6-18BB-4741-8F68-698C9F3B1BE0}" presName="horz1" presStyleCnt="0"/>
      <dgm:spPr/>
    </dgm:pt>
    <dgm:pt modelId="{935C6B42-A4AE-4022-B2E6-AAB95B53F259}" type="pres">
      <dgm:prSet presAssocID="{3F48DDF6-18BB-4741-8F68-698C9F3B1BE0}" presName="tx1" presStyleLbl="revTx" presStyleIdx="2" presStyleCnt="4"/>
      <dgm:spPr/>
    </dgm:pt>
    <dgm:pt modelId="{EF445BD5-3906-47C7-A1FD-D88F58FCE2B6}" type="pres">
      <dgm:prSet presAssocID="{3F48DDF6-18BB-4741-8F68-698C9F3B1BE0}" presName="vert1" presStyleCnt="0"/>
      <dgm:spPr/>
    </dgm:pt>
    <dgm:pt modelId="{AE07CF8C-CB2B-42ED-869D-5E582953BEBC}" type="pres">
      <dgm:prSet presAssocID="{D3EEF295-8898-4239-9862-F1A6E1A6B06A}" presName="thickLine" presStyleLbl="alignNode1" presStyleIdx="3" presStyleCnt="4"/>
      <dgm:spPr/>
    </dgm:pt>
    <dgm:pt modelId="{36571C3D-FD03-4684-BE75-7A7625AAC33D}" type="pres">
      <dgm:prSet presAssocID="{D3EEF295-8898-4239-9862-F1A6E1A6B06A}" presName="horz1" presStyleCnt="0"/>
      <dgm:spPr/>
    </dgm:pt>
    <dgm:pt modelId="{FC85217E-0315-4E9C-A401-68F8A2F1C22C}" type="pres">
      <dgm:prSet presAssocID="{D3EEF295-8898-4239-9862-F1A6E1A6B06A}" presName="tx1" presStyleLbl="revTx" presStyleIdx="3" presStyleCnt="4"/>
      <dgm:spPr/>
    </dgm:pt>
    <dgm:pt modelId="{ED752DD9-FC5B-4B0F-8076-1A82883B7EDC}" type="pres">
      <dgm:prSet presAssocID="{D3EEF295-8898-4239-9862-F1A6E1A6B06A}" presName="vert1" presStyleCnt="0"/>
      <dgm:spPr/>
    </dgm:pt>
  </dgm:ptLst>
  <dgm:cxnLst>
    <dgm:cxn modelId="{075D1816-428D-4648-B682-563EC987D6F2}" srcId="{C2ACA608-9358-4C81-A7AB-62C88E585A22}" destId="{0EA0304B-E614-4595-BA43-804FCB84BB81}" srcOrd="1" destOrd="0" parTransId="{D5F2B02B-CD30-4C8A-BD55-F9FA7A2A99A2}" sibTransId="{6DF80E46-EE58-436F-A0F1-22E05A5B269C}"/>
    <dgm:cxn modelId="{C683C320-065C-4F1D-9920-8B7779DCF7F4}" type="presOf" srcId="{4EA446A9-227C-47EB-9092-DE202B22AE94}" destId="{C34D1FF6-A186-41A8-B029-487749A7AD29}" srcOrd="0" destOrd="0" presId="urn:microsoft.com/office/officeart/2008/layout/LinedList"/>
    <dgm:cxn modelId="{13B4825D-9990-490A-BC86-CBD1174A1277}" srcId="{C2ACA608-9358-4C81-A7AB-62C88E585A22}" destId="{3F48DDF6-18BB-4741-8F68-698C9F3B1BE0}" srcOrd="2" destOrd="0" parTransId="{E4202BE2-2025-44F6-A389-79EB262C7250}" sibTransId="{2C574440-8869-4D83-8BCB-6FA5592BD2E4}"/>
    <dgm:cxn modelId="{CD723C60-1C2F-46C7-BA54-DCEAED9FDA51}" type="presOf" srcId="{C2ACA608-9358-4C81-A7AB-62C88E585A22}" destId="{1E5C6709-9367-486A-9C8D-528129467A4D}" srcOrd="0" destOrd="0" presId="urn:microsoft.com/office/officeart/2008/layout/LinedList"/>
    <dgm:cxn modelId="{9A5CC777-8C74-4ED5-81E0-4803C9501AE3}" srcId="{C2ACA608-9358-4C81-A7AB-62C88E585A22}" destId="{D3EEF295-8898-4239-9862-F1A6E1A6B06A}" srcOrd="3" destOrd="0" parTransId="{317A6FFC-14BC-44C9-A122-2D65E4ABFB7B}" sibTransId="{FCFD9485-5C08-4311-83A5-89BDB688F022}"/>
    <dgm:cxn modelId="{AD71EBA7-7108-45F7-8FD3-45B09E354C07}" type="presOf" srcId="{3F48DDF6-18BB-4741-8F68-698C9F3B1BE0}" destId="{935C6B42-A4AE-4022-B2E6-AAB95B53F259}" srcOrd="0" destOrd="0" presId="urn:microsoft.com/office/officeart/2008/layout/LinedList"/>
    <dgm:cxn modelId="{170E41C4-CFAE-4BC7-AD0A-74484A4A13DA}" type="presOf" srcId="{D3EEF295-8898-4239-9862-F1A6E1A6B06A}" destId="{FC85217E-0315-4E9C-A401-68F8A2F1C22C}" srcOrd="0" destOrd="0" presId="urn:microsoft.com/office/officeart/2008/layout/LinedList"/>
    <dgm:cxn modelId="{9E5BFDED-F31D-4D32-A0D6-42520BA5512C}" srcId="{C2ACA608-9358-4C81-A7AB-62C88E585A22}" destId="{4EA446A9-227C-47EB-9092-DE202B22AE94}" srcOrd="0" destOrd="0" parTransId="{1BB62BD9-B02B-4636-87EC-8377E3DA01A9}" sibTransId="{49EDD91F-840B-48C0-AB0E-D38ACD1D5A44}"/>
    <dgm:cxn modelId="{01E911F4-F101-43F7-A0C5-E3652926F883}" type="presOf" srcId="{0EA0304B-E614-4595-BA43-804FCB84BB81}" destId="{268AF7ED-1E67-4BF6-A5C2-D447DD4E7B7D}" srcOrd="0" destOrd="0" presId="urn:microsoft.com/office/officeart/2008/layout/LinedList"/>
    <dgm:cxn modelId="{0209E7B0-655A-4697-B53F-730989011BB5}" type="presParOf" srcId="{1E5C6709-9367-486A-9C8D-528129467A4D}" destId="{7CAA68BC-3907-47F4-AA14-EEBCDA1894C7}" srcOrd="0" destOrd="0" presId="urn:microsoft.com/office/officeart/2008/layout/LinedList"/>
    <dgm:cxn modelId="{20A0CD3B-15B1-4130-8DEE-560D61EE0D40}" type="presParOf" srcId="{1E5C6709-9367-486A-9C8D-528129467A4D}" destId="{5BD99CDA-6CB4-4A81-9559-6CE9C8F2B6E1}" srcOrd="1" destOrd="0" presId="urn:microsoft.com/office/officeart/2008/layout/LinedList"/>
    <dgm:cxn modelId="{E131B194-6586-4130-92AD-C62C128B8364}" type="presParOf" srcId="{5BD99CDA-6CB4-4A81-9559-6CE9C8F2B6E1}" destId="{C34D1FF6-A186-41A8-B029-487749A7AD29}" srcOrd="0" destOrd="0" presId="urn:microsoft.com/office/officeart/2008/layout/LinedList"/>
    <dgm:cxn modelId="{B05D8C20-921E-48C9-8C4E-36D921676CE7}" type="presParOf" srcId="{5BD99CDA-6CB4-4A81-9559-6CE9C8F2B6E1}" destId="{34182669-9059-407E-AD60-775B51D9B3E9}" srcOrd="1" destOrd="0" presId="urn:microsoft.com/office/officeart/2008/layout/LinedList"/>
    <dgm:cxn modelId="{35689146-BFDC-47D5-90D5-9A94F03A6CD9}" type="presParOf" srcId="{1E5C6709-9367-486A-9C8D-528129467A4D}" destId="{56AF539D-0BC8-4CA2-96F2-FF19423E8888}" srcOrd="2" destOrd="0" presId="urn:microsoft.com/office/officeart/2008/layout/LinedList"/>
    <dgm:cxn modelId="{176A2D73-3EF8-42DE-8DFA-1F6002FD0CAD}" type="presParOf" srcId="{1E5C6709-9367-486A-9C8D-528129467A4D}" destId="{D66E0D29-333C-429C-810C-772BB481ECBA}" srcOrd="3" destOrd="0" presId="urn:microsoft.com/office/officeart/2008/layout/LinedList"/>
    <dgm:cxn modelId="{D012B02F-72EF-4A93-AA4F-1DE771389A8B}" type="presParOf" srcId="{D66E0D29-333C-429C-810C-772BB481ECBA}" destId="{268AF7ED-1E67-4BF6-A5C2-D447DD4E7B7D}" srcOrd="0" destOrd="0" presId="urn:microsoft.com/office/officeart/2008/layout/LinedList"/>
    <dgm:cxn modelId="{892B1B9A-B04A-4105-A40C-4FEB3F068D59}" type="presParOf" srcId="{D66E0D29-333C-429C-810C-772BB481ECBA}" destId="{87DCC2CF-BD1D-462F-9A39-AC829909A0B3}" srcOrd="1" destOrd="0" presId="urn:microsoft.com/office/officeart/2008/layout/LinedList"/>
    <dgm:cxn modelId="{5D526140-10F6-491A-A211-2B1AB8F5CB9F}" type="presParOf" srcId="{1E5C6709-9367-486A-9C8D-528129467A4D}" destId="{749F4A49-430A-40D0-AA64-F2EB1EF9A0DC}" srcOrd="4" destOrd="0" presId="urn:microsoft.com/office/officeart/2008/layout/LinedList"/>
    <dgm:cxn modelId="{B0BF7489-8DE1-4BF1-9E0A-98FC28CEE6F7}" type="presParOf" srcId="{1E5C6709-9367-486A-9C8D-528129467A4D}" destId="{6D4FBA73-44E9-49EB-9A6A-1F34FFE01F45}" srcOrd="5" destOrd="0" presId="urn:microsoft.com/office/officeart/2008/layout/LinedList"/>
    <dgm:cxn modelId="{4A639EE8-583B-48B0-8757-5CAE9C6AFD69}" type="presParOf" srcId="{6D4FBA73-44E9-49EB-9A6A-1F34FFE01F45}" destId="{935C6B42-A4AE-4022-B2E6-AAB95B53F259}" srcOrd="0" destOrd="0" presId="urn:microsoft.com/office/officeart/2008/layout/LinedList"/>
    <dgm:cxn modelId="{23E247AD-0C74-4ACD-AC6C-6F90C923D469}" type="presParOf" srcId="{6D4FBA73-44E9-49EB-9A6A-1F34FFE01F45}" destId="{EF445BD5-3906-47C7-A1FD-D88F58FCE2B6}" srcOrd="1" destOrd="0" presId="urn:microsoft.com/office/officeart/2008/layout/LinedList"/>
    <dgm:cxn modelId="{1EF8583E-95C5-4A6F-AA00-7833BBB5199F}" type="presParOf" srcId="{1E5C6709-9367-486A-9C8D-528129467A4D}" destId="{AE07CF8C-CB2B-42ED-869D-5E582953BEBC}" srcOrd="6" destOrd="0" presId="urn:microsoft.com/office/officeart/2008/layout/LinedList"/>
    <dgm:cxn modelId="{7EA0B6E1-715E-4742-9BCB-29A2701DAF06}" type="presParOf" srcId="{1E5C6709-9367-486A-9C8D-528129467A4D}" destId="{36571C3D-FD03-4684-BE75-7A7625AAC33D}" srcOrd="7" destOrd="0" presId="urn:microsoft.com/office/officeart/2008/layout/LinedList"/>
    <dgm:cxn modelId="{E0F6A079-520E-4CA4-AA3E-5CC224771BFC}" type="presParOf" srcId="{36571C3D-FD03-4684-BE75-7A7625AAC33D}" destId="{FC85217E-0315-4E9C-A401-68F8A2F1C22C}" srcOrd="0" destOrd="0" presId="urn:microsoft.com/office/officeart/2008/layout/LinedList"/>
    <dgm:cxn modelId="{091A20CA-9045-44EA-952A-AA25BE61216A}" type="presParOf" srcId="{36571C3D-FD03-4684-BE75-7A7625AAC33D}" destId="{ED752DD9-FC5B-4B0F-8076-1A82883B7ED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7FF0E-BD10-49D9-8D0D-38E413A9FC4D}">
      <dsp:nvSpPr>
        <dsp:cNvPr id="0" name=""/>
        <dsp:cNvSpPr/>
      </dsp:nvSpPr>
      <dsp:spPr>
        <a:xfrm>
          <a:off x="1657349" y="0"/>
          <a:ext cx="4572000" cy="457200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Growth Mind Set</a:t>
          </a:r>
        </a:p>
      </dsp:txBody>
      <dsp:txXfrm>
        <a:off x="3304184" y="228599"/>
        <a:ext cx="1278331" cy="685800"/>
      </dsp:txXfrm>
    </dsp:sp>
    <dsp:sp modelId="{256F1F35-3AE1-4AF7-8F71-567624260553}">
      <dsp:nvSpPr>
        <dsp:cNvPr id="0" name=""/>
        <dsp:cNvSpPr/>
      </dsp:nvSpPr>
      <dsp:spPr>
        <a:xfrm>
          <a:off x="2114549" y="914399"/>
          <a:ext cx="3657600" cy="3657600"/>
        </a:xfrm>
        <a:prstGeom prst="ellips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Learning Zone</a:t>
          </a:r>
        </a:p>
      </dsp:txBody>
      <dsp:txXfrm>
        <a:off x="3304184" y="1133855"/>
        <a:ext cx="1278331" cy="658368"/>
      </dsp:txXfrm>
    </dsp:sp>
    <dsp:sp modelId="{340FB22B-C271-44C0-A01D-6BA625418B4E}">
      <dsp:nvSpPr>
        <dsp:cNvPr id="0" name=""/>
        <dsp:cNvSpPr/>
      </dsp:nvSpPr>
      <dsp:spPr>
        <a:xfrm>
          <a:off x="2571749" y="1828799"/>
          <a:ext cx="2743200" cy="2743200"/>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Acclimate and Adapt</a:t>
          </a:r>
        </a:p>
      </dsp:txBody>
      <dsp:txXfrm>
        <a:off x="3304184" y="2034539"/>
        <a:ext cx="1278331" cy="617220"/>
      </dsp:txXfrm>
    </dsp:sp>
    <dsp:sp modelId="{EF40FB5C-BF0E-4915-9198-B1189D536301}">
      <dsp:nvSpPr>
        <dsp:cNvPr id="0" name=""/>
        <dsp:cNvSpPr/>
      </dsp:nvSpPr>
      <dsp:spPr>
        <a:xfrm>
          <a:off x="3028949" y="2743199"/>
          <a:ext cx="1828800" cy="18288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Survival Brain</a:t>
          </a:r>
        </a:p>
      </dsp:txBody>
      <dsp:txXfrm>
        <a:off x="3296771" y="3200399"/>
        <a:ext cx="1293156" cy="914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026E2-B012-4849-825D-086CF0881667}">
      <dsp:nvSpPr>
        <dsp:cNvPr id="0" name=""/>
        <dsp:cNvSpPr/>
      </dsp:nvSpPr>
      <dsp:spPr>
        <a:xfrm>
          <a:off x="1371441" y="45779"/>
          <a:ext cx="2197417" cy="2197417"/>
        </a:xfrm>
        <a:prstGeom prst="ellipse">
          <a:avLst/>
        </a:prstGeom>
        <a:solidFill>
          <a:schemeClr val="accent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t>Dyad</a:t>
          </a:r>
        </a:p>
      </dsp:txBody>
      <dsp:txXfrm>
        <a:off x="1664430" y="430327"/>
        <a:ext cx="1611439" cy="988838"/>
      </dsp:txXfrm>
    </dsp:sp>
    <dsp:sp modelId="{4A628D0E-FF2A-49AA-8C57-28D7F3861CBF}">
      <dsp:nvSpPr>
        <dsp:cNvPr id="0" name=""/>
        <dsp:cNvSpPr/>
      </dsp:nvSpPr>
      <dsp:spPr>
        <a:xfrm>
          <a:off x="2164342" y="1419165"/>
          <a:ext cx="2197417" cy="2197417"/>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t>Parent</a:t>
          </a:r>
        </a:p>
      </dsp:txBody>
      <dsp:txXfrm>
        <a:off x="2836386" y="1986831"/>
        <a:ext cx="1318450" cy="1208579"/>
      </dsp:txXfrm>
    </dsp:sp>
    <dsp:sp modelId="{E0C22AC8-E54E-44BA-B31A-93B82D01EF77}">
      <dsp:nvSpPr>
        <dsp:cNvPr id="0" name=""/>
        <dsp:cNvSpPr/>
      </dsp:nvSpPr>
      <dsp:spPr>
        <a:xfrm>
          <a:off x="578539" y="1419165"/>
          <a:ext cx="2197417" cy="2197417"/>
        </a:xfrm>
        <a:prstGeom prst="ellipse">
          <a:avLst/>
        </a:prstGeom>
        <a:solidFill>
          <a:schemeClr val="accent4">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t>Child</a:t>
          </a:r>
        </a:p>
      </dsp:txBody>
      <dsp:txXfrm>
        <a:off x="785463" y="1986831"/>
        <a:ext cx="1318450" cy="1208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F2143-F7D8-49EA-8A04-F645C06CE671}">
      <dsp:nvSpPr>
        <dsp:cNvPr id="0" name=""/>
        <dsp:cNvSpPr/>
      </dsp:nvSpPr>
      <dsp:spPr>
        <a:xfrm>
          <a:off x="0" y="4291"/>
          <a:ext cx="4691043" cy="914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F1C94E-147F-4881-A186-B10200A24544}">
      <dsp:nvSpPr>
        <dsp:cNvPr id="0" name=""/>
        <dsp:cNvSpPr/>
      </dsp:nvSpPr>
      <dsp:spPr>
        <a:xfrm>
          <a:off x="276493" y="209947"/>
          <a:ext cx="502715" cy="5027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33795-79AE-4B08-AC18-968A4D6F325A}">
      <dsp:nvSpPr>
        <dsp:cNvPr id="0" name=""/>
        <dsp:cNvSpPr/>
      </dsp:nvSpPr>
      <dsp:spPr>
        <a:xfrm>
          <a:off x="1055702" y="4291"/>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844550">
            <a:lnSpc>
              <a:spcPct val="90000"/>
            </a:lnSpc>
            <a:spcBef>
              <a:spcPct val="0"/>
            </a:spcBef>
            <a:spcAft>
              <a:spcPct val="35000"/>
            </a:spcAft>
            <a:buNone/>
          </a:pPr>
          <a:r>
            <a:rPr lang="en-US" sz="1900" kern="1200" dirty="0"/>
            <a:t>Fear of pain</a:t>
          </a:r>
        </a:p>
      </dsp:txBody>
      <dsp:txXfrm>
        <a:off x="1055702" y="4291"/>
        <a:ext cx="3635340" cy="914027"/>
      </dsp:txXfrm>
    </dsp:sp>
    <dsp:sp modelId="{9FADC7B4-6F41-481B-9E75-3A50C6577A3C}">
      <dsp:nvSpPr>
        <dsp:cNvPr id="0" name=""/>
        <dsp:cNvSpPr/>
      </dsp:nvSpPr>
      <dsp:spPr>
        <a:xfrm>
          <a:off x="0" y="1146826"/>
          <a:ext cx="4691043" cy="914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19B32A-FD32-45A3-8751-F1726478CF61}">
      <dsp:nvSpPr>
        <dsp:cNvPr id="0" name=""/>
        <dsp:cNvSpPr/>
      </dsp:nvSpPr>
      <dsp:spPr>
        <a:xfrm>
          <a:off x="276493" y="1352482"/>
          <a:ext cx="502715" cy="5027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360FC8-C958-4F8A-BCB9-85D1DE333786}">
      <dsp:nvSpPr>
        <dsp:cNvPr id="0" name=""/>
        <dsp:cNvSpPr/>
      </dsp:nvSpPr>
      <dsp:spPr>
        <a:xfrm>
          <a:off x="1055702" y="1146826"/>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844550">
            <a:lnSpc>
              <a:spcPct val="90000"/>
            </a:lnSpc>
            <a:spcBef>
              <a:spcPct val="0"/>
            </a:spcBef>
            <a:spcAft>
              <a:spcPct val="35000"/>
            </a:spcAft>
            <a:buNone/>
          </a:pPr>
          <a:r>
            <a:rPr lang="en-US" sz="1900" kern="1200" dirty="0"/>
            <a:t>Fear of loss (separation anxiety)</a:t>
          </a:r>
        </a:p>
      </dsp:txBody>
      <dsp:txXfrm>
        <a:off x="1055702" y="1146826"/>
        <a:ext cx="3635340" cy="914027"/>
      </dsp:txXfrm>
    </dsp:sp>
    <dsp:sp modelId="{BF07CABC-B088-43BB-8FD5-43F384760A86}">
      <dsp:nvSpPr>
        <dsp:cNvPr id="0" name=""/>
        <dsp:cNvSpPr/>
      </dsp:nvSpPr>
      <dsp:spPr>
        <a:xfrm>
          <a:off x="0" y="2289361"/>
          <a:ext cx="4691043" cy="914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F2F0B5-027A-419B-822B-B738392820AF}">
      <dsp:nvSpPr>
        <dsp:cNvPr id="0" name=""/>
        <dsp:cNvSpPr/>
      </dsp:nvSpPr>
      <dsp:spPr>
        <a:xfrm>
          <a:off x="276493" y="2495017"/>
          <a:ext cx="502715" cy="5027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22AB44-D433-4E48-ADAE-6FE32202D011}">
      <dsp:nvSpPr>
        <dsp:cNvPr id="0" name=""/>
        <dsp:cNvSpPr/>
      </dsp:nvSpPr>
      <dsp:spPr>
        <a:xfrm>
          <a:off x="1055702" y="2289361"/>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844550">
            <a:lnSpc>
              <a:spcPct val="90000"/>
            </a:lnSpc>
            <a:spcBef>
              <a:spcPct val="0"/>
            </a:spcBef>
            <a:spcAft>
              <a:spcPct val="35000"/>
            </a:spcAft>
            <a:buNone/>
          </a:pPr>
          <a:r>
            <a:rPr lang="en-US" sz="1900" kern="1200" dirty="0"/>
            <a:t>Fear of losing love and approval</a:t>
          </a:r>
        </a:p>
      </dsp:txBody>
      <dsp:txXfrm>
        <a:off x="1055702" y="2289361"/>
        <a:ext cx="3635340" cy="914027"/>
      </dsp:txXfrm>
    </dsp:sp>
    <dsp:sp modelId="{308274D2-4ADC-4133-AA71-0B1F686AB6DA}">
      <dsp:nvSpPr>
        <dsp:cNvPr id="0" name=""/>
        <dsp:cNvSpPr/>
      </dsp:nvSpPr>
      <dsp:spPr>
        <a:xfrm>
          <a:off x="0" y="3431895"/>
          <a:ext cx="4691043" cy="914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AA6094-E932-4DDF-8D24-EC1E600A3373}">
      <dsp:nvSpPr>
        <dsp:cNvPr id="0" name=""/>
        <dsp:cNvSpPr/>
      </dsp:nvSpPr>
      <dsp:spPr>
        <a:xfrm>
          <a:off x="276493" y="3637552"/>
          <a:ext cx="502715" cy="5027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283968-A846-4B6A-8943-FC21998DE6A0}">
      <dsp:nvSpPr>
        <dsp:cNvPr id="0" name=""/>
        <dsp:cNvSpPr/>
      </dsp:nvSpPr>
      <dsp:spPr>
        <a:xfrm>
          <a:off x="1055702" y="3431895"/>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844550">
            <a:lnSpc>
              <a:spcPct val="90000"/>
            </a:lnSpc>
            <a:spcBef>
              <a:spcPct val="0"/>
            </a:spcBef>
            <a:spcAft>
              <a:spcPct val="35000"/>
            </a:spcAft>
            <a:buNone/>
          </a:pPr>
          <a:r>
            <a:rPr lang="en-US" sz="1900" kern="1200" dirty="0"/>
            <a:t>Fear of body damage</a:t>
          </a:r>
        </a:p>
      </dsp:txBody>
      <dsp:txXfrm>
        <a:off x="1055702" y="3431895"/>
        <a:ext cx="3635340" cy="914027"/>
      </dsp:txXfrm>
    </dsp:sp>
    <dsp:sp modelId="{5D79DD0F-19B7-4CF9-8EDA-4092F738DBA6}">
      <dsp:nvSpPr>
        <dsp:cNvPr id="0" name=""/>
        <dsp:cNvSpPr/>
      </dsp:nvSpPr>
      <dsp:spPr>
        <a:xfrm>
          <a:off x="0" y="4574430"/>
          <a:ext cx="4691043" cy="914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AEF416-9676-4DBC-93F8-40F6D79B5F89}">
      <dsp:nvSpPr>
        <dsp:cNvPr id="0" name=""/>
        <dsp:cNvSpPr/>
      </dsp:nvSpPr>
      <dsp:spPr>
        <a:xfrm>
          <a:off x="276493" y="4780087"/>
          <a:ext cx="502715" cy="50271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4A0F36-B066-47E4-A8FE-12AEE37A7F99}">
      <dsp:nvSpPr>
        <dsp:cNvPr id="0" name=""/>
        <dsp:cNvSpPr/>
      </dsp:nvSpPr>
      <dsp:spPr>
        <a:xfrm>
          <a:off x="1055702" y="4574430"/>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844550">
            <a:lnSpc>
              <a:spcPct val="90000"/>
            </a:lnSpc>
            <a:spcBef>
              <a:spcPct val="0"/>
            </a:spcBef>
            <a:spcAft>
              <a:spcPct val="35000"/>
            </a:spcAft>
            <a:buNone/>
          </a:pPr>
          <a:r>
            <a:rPr lang="en-US" sz="1900" kern="1200" dirty="0"/>
            <a:t>Fear of being bad/social disapproval </a:t>
          </a:r>
        </a:p>
      </dsp:txBody>
      <dsp:txXfrm>
        <a:off x="1055702" y="4574430"/>
        <a:ext cx="3635340" cy="9140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A68BC-3907-47F4-AA14-EEBCDA1894C7}">
      <dsp:nvSpPr>
        <dsp:cNvPr id="0" name=""/>
        <dsp:cNvSpPr/>
      </dsp:nvSpPr>
      <dsp:spPr>
        <a:xfrm>
          <a:off x="0" y="0"/>
          <a:ext cx="471878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4D1FF6-A186-41A8-B029-487749A7AD29}">
      <dsp:nvSpPr>
        <dsp:cNvPr id="0" name=""/>
        <dsp:cNvSpPr/>
      </dsp:nvSpPr>
      <dsp:spPr>
        <a:xfrm>
          <a:off x="0" y="0"/>
          <a:ext cx="4718785"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Kay Connors, LCSW-C</a:t>
          </a:r>
        </a:p>
      </dsp:txBody>
      <dsp:txXfrm>
        <a:off x="0" y="0"/>
        <a:ext cx="4718785" cy="1382683"/>
      </dsp:txXfrm>
    </dsp:sp>
    <dsp:sp modelId="{56AF539D-0BC8-4CA2-96F2-FF19423E8888}">
      <dsp:nvSpPr>
        <dsp:cNvPr id="0" name=""/>
        <dsp:cNvSpPr/>
      </dsp:nvSpPr>
      <dsp:spPr>
        <a:xfrm>
          <a:off x="0" y="1382683"/>
          <a:ext cx="471878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8AF7ED-1E67-4BF6-A5C2-D447DD4E7B7D}">
      <dsp:nvSpPr>
        <dsp:cNvPr id="0" name=""/>
        <dsp:cNvSpPr/>
      </dsp:nvSpPr>
      <dsp:spPr>
        <a:xfrm>
          <a:off x="0" y="1382683"/>
          <a:ext cx="4718785"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University of Maryland School of Medicine</a:t>
          </a:r>
        </a:p>
      </dsp:txBody>
      <dsp:txXfrm>
        <a:off x="0" y="1382683"/>
        <a:ext cx="4718785" cy="1382683"/>
      </dsp:txXfrm>
    </dsp:sp>
    <dsp:sp modelId="{749F4A49-430A-40D0-AA64-F2EB1EF9A0DC}">
      <dsp:nvSpPr>
        <dsp:cNvPr id="0" name=""/>
        <dsp:cNvSpPr/>
      </dsp:nvSpPr>
      <dsp:spPr>
        <a:xfrm>
          <a:off x="0" y="2765367"/>
          <a:ext cx="471878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5C6B42-A4AE-4022-B2E6-AAB95B53F259}">
      <dsp:nvSpPr>
        <dsp:cNvPr id="0" name=""/>
        <dsp:cNvSpPr/>
      </dsp:nvSpPr>
      <dsp:spPr>
        <a:xfrm>
          <a:off x="0" y="2765367"/>
          <a:ext cx="4718785"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410-706-3216</a:t>
          </a:r>
        </a:p>
      </dsp:txBody>
      <dsp:txXfrm>
        <a:off x="0" y="2765367"/>
        <a:ext cx="4718785" cy="1382683"/>
      </dsp:txXfrm>
    </dsp:sp>
    <dsp:sp modelId="{AE07CF8C-CB2B-42ED-869D-5E582953BEBC}">
      <dsp:nvSpPr>
        <dsp:cNvPr id="0" name=""/>
        <dsp:cNvSpPr/>
      </dsp:nvSpPr>
      <dsp:spPr>
        <a:xfrm>
          <a:off x="0" y="4148051"/>
          <a:ext cx="471878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85217E-0315-4E9C-A401-68F8A2F1C22C}">
      <dsp:nvSpPr>
        <dsp:cNvPr id="0" name=""/>
        <dsp:cNvSpPr/>
      </dsp:nvSpPr>
      <dsp:spPr>
        <a:xfrm>
          <a:off x="0" y="4148051"/>
          <a:ext cx="4718785"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hlinkClick xmlns:r="http://schemas.openxmlformats.org/officeDocument/2006/relationships" r:id="rId1"/>
            </a:rPr>
            <a:t>kconnors@som.umaryland.edu</a:t>
          </a:r>
          <a:r>
            <a:rPr lang="en-US" sz="2700" kern="1200" dirty="0"/>
            <a:t> </a:t>
          </a:r>
        </a:p>
      </dsp:txBody>
      <dsp:txXfrm>
        <a:off x="0" y="4148051"/>
        <a:ext cx="4718785" cy="1382683"/>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FAA8A7-B041-40BB-B825-8EDB93A3D1DD}" type="datetimeFigureOut">
              <a:rPr lang="en-US" smtClean="0"/>
              <a:t>6/3/2020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DFF6E2-5D89-440B-88D7-FDD0932AB865}" type="slidenum">
              <a:rPr lang="en-US" smtClean="0"/>
              <a:t>‹#›</a:t>
            </a:fld>
            <a:endParaRPr lang="en-US" dirty="0"/>
          </a:p>
        </p:txBody>
      </p:sp>
    </p:spTree>
    <p:extLst>
      <p:ext uri="{BB962C8B-B14F-4D97-AF65-F5344CB8AC3E}">
        <p14:creationId xmlns:p14="http://schemas.microsoft.com/office/powerpoint/2010/main" val="1223927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Infant and early childhood mental health is the foundation of health and learning.  Safe, stable and nurturing families, communities and programs are essential to optimal brain health and development. This workshop will provide evidence-based information, strategies and resources that health and education professionals can implement to help young children “grow well and grow love”.  </a:t>
            </a:r>
          </a:p>
          <a:p>
            <a:endParaRPr lang="en-US" dirty="0"/>
          </a:p>
        </p:txBody>
      </p:sp>
      <p:sp>
        <p:nvSpPr>
          <p:cNvPr id="4" name="Slide Number Placeholder 3"/>
          <p:cNvSpPr>
            <a:spLocks noGrp="1"/>
          </p:cNvSpPr>
          <p:nvPr>
            <p:ph type="sldNum" sz="quarter" idx="10"/>
          </p:nvPr>
        </p:nvSpPr>
        <p:spPr/>
        <p:txBody>
          <a:bodyPr/>
          <a:lstStyle/>
          <a:p>
            <a:fld id="{9D97F70A-DD40-4A86-96B1-AD4278BAD6C9}" type="slidenum">
              <a:rPr lang="en-US" smtClean="0"/>
              <a:t>1</a:t>
            </a:fld>
            <a:endParaRPr lang="en-US" dirty="0"/>
          </a:p>
        </p:txBody>
      </p:sp>
    </p:spTree>
    <p:extLst>
      <p:ext uri="{BB962C8B-B14F-4D97-AF65-F5344CB8AC3E}">
        <p14:creationId xmlns:p14="http://schemas.microsoft.com/office/powerpoint/2010/main" val="406837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the lead of our military families and grandparents</a:t>
            </a:r>
          </a:p>
        </p:txBody>
      </p:sp>
      <p:sp>
        <p:nvSpPr>
          <p:cNvPr id="4" name="Slide Number Placeholder 3"/>
          <p:cNvSpPr>
            <a:spLocks noGrp="1"/>
          </p:cNvSpPr>
          <p:nvPr>
            <p:ph type="sldNum" sz="quarter" idx="5"/>
          </p:nvPr>
        </p:nvSpPr>
        <p:spPr/>
        <p:txBody>
          <a:bodyPr/>
          <a:lstStyle/>
          <a:p>
            <a:fld id="{42DFF6E2-5D89-440B-88D7-FDD0932AB865}" type="slidenum">
              <a:rPr lang="en-US" smtClean="0"/>
              <a:t>19</a:t>
            </a:fld>
            <a:endParaRPr lang="en-US" dirty="0"/>
          </a:p>
        </p:txBody>
      </p:sp>
    </p:spTree>
    <p:extLst>
      <p:ext uri="{BB962C8B-B14F-4D97-AF65-F5344CB8AC3E}">
        <p14:creationId xmlns:p14="http://schemas.microsoft.com/office/powerpoint/2010/main" val="32263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FF6E2-5D89-440B-88D7-FDD0932AB865}" type="slidenum">
              <a:rPr lang="en-US" smtClean="0"/>
              <a:t>22</a:t>
            </a:fld>
            <a:endParaRPr lang="en-US" dirty="0"/>
          </a:p>
        </p:txBody>
      </p:sp>
    </p:spTree>
    <p:extLst>
      <p:ext uri="{BB962C8B-B14F-4D97-AF65-F5344CB8AC3E}">
        <p14:creationId xmlns:p14="http://schemas.microsoft.com/office/powerpoint/2010/main" val="1506911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Violence against children affects a significant portion of youth around the world. Emergencies and natural disasters escalate the risk due to weakened child protection systems and disruption of preventative mechanisms. In this systematic review, 692 related papers were searched in various databases in the initial search. After review, 11 papers were finally selected for full review. These papers were selected based on publication date, relevance to emergencies, their geographical area type of violence, age of subjects, and their gender. Most families affected by natural disasters, especially those in lower socioeconomic status, face greater social and economic pressures. The families that are more vulnerable to loss of food and shelter commit violence against children more frequently. On the other hand, while the rate of violence increases in emergencies, the reported rate of violence is less than the actual rate due to lack of required infrastructure and reporting mechanisms. The emergency housing increased risk of some types of child abuse. The history of exposure to violence, parental substance abuse, poverty, and child labor were predictors of increased violence against children in emergency situations. Sexual violence against girls after conflicts and physical violence against boys after emergencies are common forms of violence. Poverty as another predictor exposes children to more violence due to limited family economic resources and support. Given the identified predictors of violence, humanitarian organizations can come closer to providing appropriate plans to reduce the risk during and postdisaster.</a:t>
            </a:r>
            <a:endParaRPr lang="en-US" dirty="0"/>
          </a:p>
        </p:txBody>
      </p:sp>
      <p:sp>
        <p:nvSpPr>
          <p:cNvPr id="4" name="Slide Number Placeholder 3"/>
          <p:cNvSpPr>
            <a:spLocks noGrp="1"/>
          </p:cNvSpPr>
          <p:nvPr>
            <p:ph type="sldNum" sz="quarter" idx="5"/>
          </p:nvPr>
        </p:nvSpPr>
        <p:spPr/>
        <p:txBody>
          <a:bodyPr/>
          <a:lstStyle/>
          <a:p>
            <a:fld id="{5B434256-38FC-441D-8CDB-2809F1F31CB9}" type="slidenum">
              <a:rPr lang="en-US" smtClean="0"/>
              <a:t>23</a:t>
            </a:fld>
            <a:endParaRPr lang="en-US" dirty="0"/>
          </a:p>
        </p:txBody>
      </p:sp>
    </p:spTree>
    <p:extLst>
      <p:ext uri="{BB962C8B-B14F-4D97-AF65-F5344CB8AC3E}">
        <p14:creationId xmlns:p14="http://schemas.microsoft.com/office/powerpoint/2010/main" val="396581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lnSpc>
                <a:spcPct val="85000"/>
              </a:lnSpc>
              <a:spcAft>
                <a:spcPts val="600"/>
              </a:spcAft>
              <a:buFont typeface="Arial" pitchFamily="34" charset="0"/>
              <a:buChar char=" "/>
            </a:pPr>
            <a:endParaRPr lang="en-US" sz="1200" dirty="0">
              <a:solidFill>
                <a:schemeClr val="tx1">
                  <a:lumMod val="85000"/>
                  <a:lumOff val="15000"/>
                </a:schemeClr>
              </a:solidFill>
            </a:endParaRPr>
          </a:p>
          <a:p>
            <a:pPr defTabSz="914400">
              <a:lnSpc>
                <a:spcPct val="85000"/>
              </a:lnSpc>
              <a:spcAft>
                <a:spcPts val="600"/>
              </a:spcAft>
              <a:buFont typeface="Arial" pitchFamily="34" charset="0"/>
              <a:buChar char=" "/>
            </a:pPr>
            <a:r>
              <a:rPr lang="en-US" sz="1200" dirty="0">
                <a:solidFill>
                  <a:schemeClr val="tx1">
                    <a:lumMod val="85000"/>
                    <a:lumOff val="15000"/>
                  </a:schemeClr>
                </a:solidFill>
              </a:rPr>
              <a:t>Shapes how they engage with the world. </a:t>
            </a:r>
          </a:p>
          <a:p>
            <a:pPr defTabSz="914400">
              <a:lnSpc>
                <a:spcPct val="85000"/>
              </a:lnSpc>
              <a:spcAft>
                <a:spcPts val="600"/>
              </a:spcAft>
              <a:buFont typeface="Arial" pitchFamily="34" charset="0"/>
              <a:buChar char=" "/>
            </a:pPr>
            <a:endParaRPr lang="en-US" sz="1200" dirty="0">
              <a:solidFill>
                <a:schemeClr val="tx1">
                  <a:lumMod val="85000"/>
                  <a:lumOff val="15000"/>
                </a:schemeClr>
              </a:solidFill>
            </a:endParaRPr>
          </a:p>
          <a:p>
            <a:pPr defTabSz="914400">
              <a:lnSpc>
                <a:spcPct val="85000"/>
              </a:lnSpc>
              <a:spcAft>
                <a:spcPts val="600"/>
              </a:spcAft>
              <a:buFont typeface="Arial" pitchFamily="34" charset="0"/>
              <a:buChar char=" "/>
            </a:pPr>
            <a:r>
              <a:rPr lang="en-US" sz="1200" i="1" dirty="0">
                <a:solidFill>
                  <a:schemeClr val="tx1">
                    <a:lumMod val="85000"/>
                    <a:lumOff val="15000"/>
                  </a:schemeClr>
                </a:solidFill>
              </a:rPr>
              <a:t>Lester, B. M., Tronick, E., Nestler, E., Abel, T., Kosofsky, B., Kuzawa, C. W., ... &amp; Wood, M. A. (2011). Behavioral  epigenetics.Annals  of the New York  Academy of Sciences,1226(1), 14-33.</a:t>
            </a:r>
          </a:p>
          <a:p>
            <a:pPr defTabSz="914400">
              <a:lnSpc>
                <a:spcPct val="85000"/>
              </a:lnSpc>
              <a:spcAft>
                <a:spcPts val="600"/>
              </a:spcAft>
              <a:buFont typeface="Arial" pitchFamily="34" charset="0"/>
              <a:buChar char=" "/>
            </a:pPr>
            <a:endParaRPr lang="en-US" sz="1200" i="1" dirty="0">
              <a:solidFill>
                <a:schemeClr val="tx1">
                  <a:lumMod val="85000"/>
                  <a:lumOff val="15000"/>
                </a:schemeClr>
              </a:solidFill>
            </a:endParaRPr>
          </a:p>
          <a:p>
            <a:pPr defTabSz="914400">
              <a:lnSpc>
                <a:spcPct val="85000"/>
              </a:lnSpc>
              <a:spcAft>
                <a:spcPts val="600"/>
              </a:spcAft>
              <a:buFont typeface="Arial" pitchFamily="34" charset="0"/>
              <a:buChar char=" "/>
            </a:pPr>
            <a:r>
              <a:rPr lang="en-US" sz="1200" i="1" dirty="0">
                <a:solidFill>
                  <a:schemeClr val="tx1">
                    <a:lumMod val="85000"/>
                    <a:lumOff val="15000"/>
                  </a:schemeClr>
                </a:solidFill>
              </a:rPr>
              <a:t>Tronick, E. &amp; Beeghly, M. (2011).  “ Infant’s Meaning Making and the Development of Mental Health Problems.” Am Psychology,  66(2): 107-119. </a:t>
            </a:r>
            <a:endParaRPr lang="en-US" sz="1200" dirty="0">
              <a:solidFill>
                <a:schemeClr val="tx1">
                  <a:lumMod val="85000"/>
                  <a:lumOff val="15000"/>
                </a:schemeClr>
              </a:solidFill>
            </a:endParaRPr>
          </a:p>
          <a:p>
            <a:pPr marL="0" indent="0">
              <a:buNone/>
            </a:pPr>
            <a:r>
              <a:rPr lang="en-US" sz="1200" dirty="0"/>
              <a:t>“Some infants may come to make meaning of themselves as helpless and hopeless, …. Others seem to feel threatened by the world and may become hyper-vigilant and anxious.”</a:t>
            </a:r>
          </a:p>
          <a:p>
            <a:pPr>
              <a:buNone/>
            </a:pPr>
            <a:endParaRPr lang="en-US" sz="1050" i="1" dirty="0"/>
          </a:p>
          <a:p>
            <a:pPr>
              <a:buNone/>
            </a:pPr>
            <a:r>
              <a:rPr lang="en-US" sz="1050" i="1" dirty="0"/>
              <a:t>Tronick, E. &amp; Beeghly, M. (2011). </a:t>
            </a:r>
          </a:p>
          <a:p>
            <a:endParaRPr lang="en-US" dirty="0"/>
          </a:p>
        </p:txBody>
      </p:sp>
      <p:sp>
        <p:nvSpPr>
          <p:cNvPr id="4" name="Slide Number Placeholder 3"/>
          <p:cNvSpPr>
            <a:spLocks noGrp="1"/>
          </p:cNvSpPr>
          <p:nvPr>
            <p:ph type="sldNum" sz="quarter" idx="5"/>
          </p:nvPr>
        </p:nvSpPr>
        <p:spPr/>
        <p:txBody>
          <a:bodyPr/>
          <a:lstStyle/>
          <a:p>
            <a:fld id="{42DFF6E2-5D89-440B-88D7-FDD0932AB865}" type="slidenum">
              <a:rPr lang="en-US" smtClean="0"/>
              <a:t>26</a:t>
            </a:fld>
            <a:endParaRPr lang="en-US" dirty="0"/>
          </a:p>
        </p:txBody>
      </p:sp>
    </p:spTree>
    <p:extLst>
      <p:ext uri="{BB962C8B-B14F-4D97-AF65-F5344CB8AC3E}">
        <p14:creationId xmlns:p14="http://schemas.microsoft.com/office/powerpoint/2010/main" val="1637474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Telehealth Story</a:t>
            </a:r>
          </a:p>
          <a:p>
            <a:endParaRPr lang="en-US" dirty="0"/>
          </a:p>
          <a:p>
            <a:r>
              <a:rPr lang="en-US" dirty="0"/>
              <a:t>Fear of getting sick</a:t>
            </a:r>
          </a:p>
          <a:p>
            <a:endParaRPr lang="en-US" dirty="0"/>
          </a:p>
          <a:p>
            <a:r>
              <a:rPr lang="en-US" dirty="0"/>
              <a:t>Fear of being Bad-Out of School (JM)</a:t>
            </a:r>
          </a:p>
          <a:p>
            <a:endParaRPr lang="en-US" dirty="0"/>
          </a:p>
          <a:p>
            <a:r>
              <a:rPr lang="en-US" dirty="0"/>
              <a:t>Discuss range of stress and need to evaluate family level needs</a:t>
            </a:r>
          </a:p>
          <a:p>
            <a:r>
              <a:rPr lang="en-US" dirty="0"/>
              <a:t>Family impacted by opioid crisis</a:t>
            </a:r>
          </a:p>
          <a:p>
            <a:r>
              <a:rPr lang="en-US" dirty="0"/>
              <a:t>In recovery mother learned about consistently but that is not the port of entry.  Instead emotional process and discuss of empathy and guilt was more impactful</a:t>
            </a:r>
          </a:p>
          <a:p>
            <a:r>
              <a:rPr lang="en-US" dirty="0"/>
              <a:t>Engagement around tolerable stress and need for resources for deaf child (age 5) and how social isolation is creating a situation where mother feels guilty and gives to demands for tech and child becomes more relationally distant with use of tech and mother finds it hard to set limits</a:t>
            </a:r>
          </a:p>
          <a:p>
            <a:endParaRPr lang="en-US" dirty="0"/>
          </a:p>
        </p:txBody>
      </p:sp>
      <p:sp>
        <p:nvSpPr>
          <p:cNvPr id="4" name="Slide Number Placeholder 3"/>
          <p:cNvSpPr>
            <a:spLocks noGrp="1"/>
          </p:cNvSpPr>
          <p:nvPr>
            <p:ph type="sldNum" sz="quarter" idx="5"/>
          </p:nvPr>
        </p:nvSpPr>
        <p:spPr/>
        <p:txBody>
          <a:bodyPr/>
          <a:lstStyle/>
          <a:p>
            <a:fld id="{42DFF6E2-5D89-440B-88D7-FDD0932AB865}" type="slidenum">
              <a:rPr lang="en-US" smtClean="0"/>
              <a:t>30</a:t>
            </a:fld>
            <a:endParaRPr lang="en-US" dirty="0"/>
          </a:p>
        </p:txBody>
      </p:sp>
    </p:spTree>
    <p:extLst>
      <p:ext uri="{BB962C8B-B14F-4D97-AF65-F5344CB8AC3E}">
        <p14:creationId xmlns:p14="http://schemas.microsoft.com/office/powerpoint/2010/main" val="1600510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FF6E2-5D89-440B-88D7-FDD0932AB865}" type="slidenum">
              <a:rPr lang="en-US" smtClean="0"/>
              <a:t>34</a:t>
            </a:fld>
            <a:endParaRPr lang="en-US" dirty="0"/>
          </a:p>
        </p:txBody>
      </p:sp>
    </p:spTree>
    <p:extLst>
      <p:ext uri="{BB962C8B-B14F-4D97-AF65-F5344CB8AC3E}">
        <p14:creationId xmlns:p14="http://schemas.microsoft.com/office/powerpoint/2010/main" val="742310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FF6E2-5D89-440B-88D7-FDD0932AB865}" type="slidenum">
              <a:rPr lang="en-US" smtClean="0"/>
              <a:t>37</a:t>
            </a:fld>
            <a:endParaRPr lang="en-US" dirty="0"/>
          </a:p>
        </p:txBody>
      </p:sp>
    </p:spTree>
    <p:extLst>
      <p:ext uri="{BB962C8B-B14F-4D97-AF65-F5344CB8AC3E}">
        <p14:creationId xmlns:p14="http://schemas.microsoft.com/office/powerpoint/2010/main" val="102234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7F70A-DD40-4A86-96B1-AD4278BAD6C9}" type="slidenum">
              <a:rPr lang="en-US" smtClean="0"/>
              <a:t>3</a:t>
            </a:fld>
            <a:endParaRPr lang="en-US" dirty="0"/>
          </a:p>
        </p:txBody>
      </p:sp>
    </p:spTree>
    <p:extLst>
      <p:ext uri="{BB962C8B-B14F-4D97-AF65-F5344CB8AC3E}">
        <p14:creationId xmlns:p14="http://schemas.microsoft.com/office/powerpoint/2010/main" val="271132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4256-38FC-441D-8CDB-2809F1F31CB9}" type="slidenum">
              <a:rPr lang="en-US" smtClean="0"/>
              <a:t>5</a:t>
            </a:fld>
            <a:endParaRPr lang="en-US" dirty="0"/>
          </a:p>
        </p:txBody>
      </p:sp>
    </p:spTree>
    <p:extLst>
      <p:ext uri="{BB962C8B-B14F-4D97-AF65-F5344CB8AC3E}">
        <p14:creationId xmlns:p14="http://schemas.microsoft.com/office/powerpoint/2010/main" val="376114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dirty="0"/>
              <a:t>he term “mental” throughout this statement is intended to encompass “behavioral,” “neurodevelopmental,” “psychiatric,” “psychological,” “emotional,” and “substance abuse,” as well as family context</a:t>
            </a:r>
            <a:r>
              <a:rPr lang="en-US" baseline="30000" dirty="0">
                <a:hlinkClick r:id="rId3"/>
              </a:rPr>
              <a:t>1</a:t>
            </a:r>
            <a:r>
              <a:rPr lang="en-US" baseline="30000" dirty="0"/>
              <a:t>–</a:t>
            </a:r>
            <a:r>
              <a:rPr lang="en-US" baseline="30000" dirty="0">
                <a:hlinkClick r:id="rId3"/>
              </a:rPr>
              <a:t>6</a:t>
            </a:r>
            <a:r>
              <a:rPr lang="en-US" dirty="0"/>
              <a:t> and community-related concerns such as child abuse and neglect, separation or divorce of parents, domestic violence, parental or family mental health issues, natural disasters, school crises, military deployment of children's loved ones, and the grief and loss accompanying any of these issues or the illness or death of family members. The term also encompasses somatic manifestations of mental health issues, such as eating disorders and functional gastrointestinal symptoms. This is not to suggest that the full range or severity of all mental health problems falls within the scope of pediatric primary care practice but, rather, that children and adolescents may suffer from the full range and severity of mental health conditions and psychosocial stressors. As such, children with mental health needs, similar to children with special physical and developmental needs, are children for whom pediatricians, family physicians, pediatric nurse practitioners, and physician assistants provide a medical home.</a:t>
            </a:r>
            <a:r>
              <a:rPr lang="en-US" baseline="30000" dirty="0">
                <a:hlinkClick r:id="rId3"/>
              </a:rPr>
              <a:t>7</a:t>
            </a:r>
            <a:endParaRPr lang="en-US" dirty="0"/>
          </a:p>
          <a:p>
            <a:pPr>
              <a:defRPr/>
            </a:pPr>
            <a:r>
              <a:rPr lang="en-US" dirty="0"/>
              <a:t>The </a:t>
            </a:r>
            <a:r>
              <a:rPr lang="en-US" i="1" dirty="0"/>
              <a:t>Diagnostic and Statistical Manual for Primary Care</a:t>
            </a:r>
            <a:r>
              <a:rPr lang="en-US" dirty="0"/>
              <a:t> (DSM-PC) classification system</a:t>
            </a:r>
            <a:r>
              <a:rPr lang="en-US" baseline="30000" dirty="0">
                <a:hlinkClick r:id="rId3"/>
              </a:rPr>
              <a:t>8</a:t>
            </a:r>
            <a:r>
              <a:rPr lang="en-US" dirty="0"/>
              <a:t> distinguishes between developmental variations (behaviors that may raise concern but are within the range of expected behaviors for the age of the child), problems (behaviors serious enough to disrupt functioning but not to a level severe enough to warrant the diagnosis of a disorder), and disorders (as defined by the </a:t>
            </a:r>
            <a:r>
              <a:rPr lang="en-US" i="1" dirty="0"/>
              <a:t>Diagnostic and Statistical Manual of Mental Disorders, Fourth Edition</a:t>
            </a:r>
            <a:r>
              <a:rPr lang="en-US" dirty="0"/>
              <a:t> [DSM-IV]</a:t>
            </a:r>
            <a:r>
              <a:rPr lang="en-US" baseline="30000" dirty="0">
                <a:hlinkClick r:id="rId3"/>
              </a:rPr>
              <a:t>9</a:t>
            </a:r>
            <a:r>
              <a:rPr lang="en-US" dirty="0"/>
              <a:t>). Because the PCC has a role in providing reassurance and/or care for children with behaviors in each of these categories, all fall within the scope of this document. Authors have used the term “concerns” when referring to behavioral issues not differentiated into 1 of these categories.</a:t>
            </a:r>
          </a:p>
          <a:p>
            <a:pPr>
              <a:defRPr/>
            </a:pPr>
            <a:r>
              <a:rPr lang="en-US" dirty="0"/>
              <a:t>Many PCCs engage in mental health screening, assessment, diagnosis, and treatment. The term “mental health specialists” is intended to distinguish PCCs from those who specialize in the assessment and care of children and adolescents with mental health concerns. Thus, the term “mental health specialists,” as used in this report, includes physicians and nonphysicians such as psychiatrists, clinical psychologists, clinical social workers, licensed professional substance abuse counselors, nurses with advanced psychiatric training, family therapists, neurologists, early intervention specialists, developmental-behavioral pediatricians, and adolescent medicine specialists. Each of these disciplines has specific training and licensing requirements. Other individuals outside the mental health profession who have an effect on the mental health of children include teachers, counselors, coaches, religious leaders, and community and extended family members. Providers of complementary and alternative (integrative) medicine (CAM), both licensed and unlicensed, also may address children's mental health, and a large number of families self-select CAM treatments for their children's mental health conditions.</a:t>
            </a:r>
            <a:r>
              <a:rPr lang="en-US" baseline="30000" dirty="0">
                <a:hlinkClick r:id="rId3"/>
              </a:rPr>
              <a:t>10</a:t>
            </a:r>
            <a:r>
              <a:rPr lang="en-US" baseline="30000" dirty="0"/>
              <a:t>–</a:t>
            </a:r>
            <a:r>
              <a:rPr lang="en-US" baseline="30000" dirty="0">
                <a:hlinkClick r:id="rId3"/>
              </a:rPr>
              <a:t>14</a:t>
            </a:r>
            <a:r>
              <a:rPr lang="en-US" dirty="0"/>
              <a:t> A growing body of literature describes the potential benefits of CAM approaches</a:t>
            </a:r>
            <a:r>
              <a:rPr lang="en-US" baseline="30000" dirty="0">
                <a:hlinkClick r:id="rId3"/>
              </a:rPr>
              <a:t>15</a:t>
            </a:r>
            <a:r>
              <a:rPr lang="en-US" baseline="30000" dirty="0"/>
              <a:t>–</a:t>
            </a:r>
            <a:r>
              <a:rPr lang="en-US" baseline="30000" dirty="0">
                <a:hlinkClick r:id="rId3"/>
              </a:rPr>
              <a:t>17</a:t>
            </a:r>
            <a:r>
              <a:rPr lang="en-US" dirty="0"/>
              <a:t> and risks of CAM therapies, including interactions of herbal remedies and dietary supplements with prescription medications.</a:t>
            </a:r>
            <a:r>
              <a:rPr lang="en-US" baseline="30000" dirty="0">
                <a:hlinkClick r:id="rId3"/>
              </a:rPr>
              <a:t>18</a:t>
            </a:r>
            <a:r>
              <a:rPr lang="en-US" baseline="30000" dirty="0"/>
              <a:t>,</a:t>
            </a:r>
            <a:r>
              <a:rPr lang="en-US" baseline="30000" dirty="0">
                <a:hlinkClick r:id="rId3"/>
              </a:rPr>
              <a:t>19</a:t>
            </a:r>
            <a:r>
              <a:rPr lang="en-US" dirty="0"/>
              <a:t>Although 1 randomized, controlled trial of St John's wort was conducted with adolescents with depression,</a:t>
            </a:r>
            <a:r>
              <a:rPr lang="en-US" baseline="30000" dirty="0">
                <a:hlinkClick r:id="rId3"/>
              </a:rPr>
              <a:t>20</a:t>
            </a:r>
            <a:r>
              <a:rPr lang="en-US" baseline="30000" dirty="0"/>
              <a:t>,</a:t>
            </a:r>
            <a:r>
              <a:rPr lang="en-US" baseline="30000" dirty="0">
                <a:hlinkClick r:id="rId3"/>
              </a:rPr>
              <a:t>21</a:t>
            </a:r>
            <a:r>
              <a:rPr lang="en-US" dirty="0"/>
              <a:t> most studies of herbal medication for mental health disorders have been completed in adults. These developments underscore the importance of knowing the medical evidence and considering CAM therapies and CAM providers in the context of pediatric mental health care.</a:t>
            </a:r>
          </a:p>
          <a:p>
            <a:pPr>
              <a:defRPr/>
            </a:pPr>
            <a:endParaRPr 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660950-C042-4525-A58B-8F7177A87950}" type="slidenum">
              <a:rPr lang="en-US" altLang="en-US">
                <a:latin typeface="Calibri" panose="020F0502020204030204" pitchFamily="34" charset="0"/>
              </a:rPr>
              <a:pPr/>
              <a:t>7</a:t>
            </a:fld>
            <a:endParaRPr lang="en-US" altLang="en-US" dirty="0">
              <a:latin typeface="Calibri" panose="020F0502020204030204" pitchFamily="34" charset="0"/>
            </a:endParaRPr>
          </a:p>
        </p:txBody>
      </p:sp>
    </p:spTree>
    <p:extLst>
      <p:ext uri="{BB962C8B-B14F-4D97-AF65-F5344CB8AC3E}">
        <p14:creationId xmlns:p14="http://schemas.microsoft.com/office/powerpoint/2010/main" val="141833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effectLst>
                  <a:outerShdw blurRad="38100" dist="38100" dir="2700000" algn="tl">
                    <a:srgbClr val="C0C0C0"/>
                  </a:outerShdw>
                </a:effectLst>
              </a:rPr>
              <a:t>A theory of development that stresses the importance of understanding not only the relationships between the organism and various environmental systems but the relations between such systems themselves. </a:t>
            </a:r>
          </a:p>
          <a:p>
            <a:pPr>
              <a:lnSpc>
                <a:spcPct val="110000"/>
              </a:lnSpc>
              <a:spcBef>
                <a:spcPts val="1200"/>
              </a:spcBef>
              <a:buFont typeface="Wingdings" charset="2"/>
              <a:buChar char="ü"/>
            </a:pPr>
            <a:r>
              <a:rPr lang="en-US" dirty="0"/>
              <a:t>Development that is adaptive in one context may be maladaptive in another context</a:t>
            </a:r>
          </a:p>
          <a:p>
            <a:pPr>
              <a:lnSpc>
                <a:spcPct val="110000"/>
              </a:lnSpc>
              <a:spcBef>
                <a:spcPts val="1200"/>
              </a:spcBef>
              <a:buFont typeface="Wingdings" charset="2"/>
              <a:buChar char="ü"/>
            </a:pPr>
            <a:r>
              <a:rPr lang="en-US" dirty="0"/>
              <a:t>Development occurs within nested (ecological) contexts (i.e., Bronfenbrenner)</a:t>
            </a:r>
          </a:p>
          <a:p>
            <a:pPr>
              <a:lnSpc>
                <a:spcPct val="110000"/>
              </a:lnSpc>
              <a:spcBef>
                <a:spcPts val="1200"/>
              </a:spcBef>
              <a:buFont typeface="Wingdings" charset="2"/>
              <a:buChar char="ü"/>
            </a:pPr>
            <a:r>
              <a:rPr lang="en-US" dirty="0"/>
              <a:t>Development arises from a dynamic interplay of physiological, genetic, social, cognitive, emotional, and cultural influences across time</a:t>
            </a:r>
          </a:p>
          <a:p>
            <a:pPr>
              <a:defRPr/>
            </a:pPr>
            <a:endParaRPr lang="en-US" dirty="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4968C2-3753-468D-889D-60CCEB597B99}" type="slidenum">
              <a:rPr lang="en-US" altLang="en-US">
                <a:latin typeface="Calibri" panose="020F0502020204030204" pitchFamily="34" charset="0"/>
              </a:rPr>
              <a:pPr/>
              <a:t>8</a:t>
            </a:fld>
            <a:endParaRPr lang="en-US" altLang="en-US" dirty="0">
              <a:latin typeface="Calibri" panose="020F0502020204030204" pitchFamily="34" charset="0"/>
            </a:endParaRPr>
          </a:p>
        </p:txBody>
      </p:sp>
    </p:spTree>
    <p:extLst>
      <p:ext uri="{BB962C8B-B14F-4D97-AF65-F5344CB8AC3E}">
        <p14:creationId xmlns:p14="http://schemas.microsoft.com/office/powerpoint/2010/main" val="122673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tLang="en-US" dirty="0"/>
              <a:t>Researchers are tracing how changes in the developing brain underlie milestones in a child’s mental and physical abilities, and behavior.</a:t>
            </a:r>
          </a:p>
          <a:p>
            <a:pPr defTabSz="914400"/>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21C175-9CE6-4C36-87AF-3A87CA8FCF40}" type="slidenum">
              <a:rPr lang="en-US" altLang="en-US">
                <a:latin typeface="Calibri" panose="020F0502020204030204" pitchFamily="34" charset="0"/>
              </a:rPr>
              <a:pPr/>
              <a:t>11</a:t>
            </a:fld>
            <a:endParaRPr lang="en-US" altLang="en-US" dirty="0">
              <a:latin typeface="Calibri" panose="020F0502020204030204" pitchFamily="34" charset="0"/>
            </a:endParaRPr>
          </a:p>
        </p:txBody>
      </p:sp>
    </p:spTree>
    <p:extLst>
      <p:ext uri="{BB962C8B-B14F-4D97-AF65-F5344CB8AC3E}">
        <p14:creationId xmlns:p14="http://schemas.microsoft.com/office/powerpoint/2010/main" val="186947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FF6E2-5D89-440B-88D7-FDD0932AB865}" type="slidenum">
              <a:rPr lang="en-US" smtClean="0"/>
              <a:t>12</a:t>
            </a:fld>
            <a:endParaRPr lang="en-US" dirty="0"/>
          </a:p>
        </p:txBody>
      </p:sp>
    </p:spTree>
    <p:extLst>
      <p:ext uri="{BB962C8B-B14F-4D97-AF65-F5344CB8AC3E}">
        <p14:creationId xmlns:p14="http://schemas.microsoft.com/office/powerpoint/2010/main" val="3514136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14400" eaLnBrk="1" hangingPunct="1">
              <a:spcBef>
                <a:spcPct val="0"/>
              </a:spcBef>
            </a:pPr>
            <a:r>
              <a:rPr lang="en-US" altLang="en-US" sz="2000" dirty="0"/>
              <a:t>We can’t learn and fend for ourselves at the same time</a:t>
            </a:r>
          </a:p>
          <a:p>
            <a:pPr marL="0" lvl="1" defTabSz="914400" eaLnBrk="1" hangingPunct="1">
              <a:spcBef>
                <a:spcPct val="0"/>
              </a:spcBef>
            </a:pPr>
            <a:r>
              <a:rPr lang="en-US" altLang="en-US" sz="2000" dirty="0"/>
              <a:t>“We argue that infant mental health problems emerge when the meanings infants make in the moment, which increase their complexity and coherence and may be adaptive in the short run, selectively limit their subsequent engagement with the world and, in turn, the growth of their state of consciousness in the long run.” ……”When chronic and iterative, these altered meanings can interfere with infants’ successful development and heighten their vulnerability to pathological outcomes.</a:t>
            </a:r>
            <a:r>
              <a:rPr lang="en-US" altLang="en-US" sz="2000" i="1" dirty="0"/>
              <a:t>”</a:t>
            </a:r>
            <a:endParaRPr lang="en-US" altLang="en-US" sz="2000" dirty="0"/>
          </a:p>
          <a:p>
            <a:pPr defTabSz="914400"/>
            <a:endParaRPr lang="en-US" alt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20CBE0-2A99-4272-ABC2-94480E781A26}" type="slidenum">
              <a:rPr lang="en-US" altLang="en-US">
                <a:latin typeface="Calibri" panose="020F0502020204030204" pitchFamily="34" charset="0"/>
              </a:rPr>
              <a:pPr/>
              <a:t>13</a:t>
            </a:fld>
            <a:endParaRPr lang="en-US" altLang="en-US" dirty="0">
              <a:latin typeface="Calibri" panose="020F0502020204030204" pitchFamily="34" charset="0"/>
            </a:endParaRPr>
          </a:p>
        </p:txBody>
      </p:sp>
    </p:spTree>
    <p:extLst>
      <p:ext uri="{BB962C8B-B14F-4D97-AF65-F5344CB8AC3E}">
        <p14:creationId xmlns:p14="http://schemas.microsoft.com/office/powerpoint/2010/main" val="74708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a:t>
            </a:r>
            <a:r>
              <a:rPr lang="en-US" baseline="0" dirty="0"/>
              <a:t>  </a:t>
            </a:r>
            <a:r>
              <a:rPr lang="en-US" dirty="0"/>
              <a:t>These first blocks</a:t>
            </a:r>
            <a:r>
              <a:rPr lang="en-US" baseline="0" dirty="0"/>
              <a:t> of slides is making the case for IMH</a:t>
            </a:r>
            <a:endParaRPr lang="en-US" dirty="0"/>
          </a:p>
        </p:txBody>
      </p:sp>
      <p:sp>
        <p:nvSpPr>
          <p:cNvPr id="4" name="Slide Number Placeholder 3"/>
          <p:cNvSpPr>
            <a:spLocks noGrp="1"/>
          </p:cNvSpPr>
          <p:nvPr>
            <p:ph type="sldNum" sz="quarter" idx="10"/>
          </p:nvPr>
        </p:nvSpPr>
        <p:spPr/>
        <p:txBody>
          <a:bodyPr/>
          <a:lstStyle/>
          <a:p>
            <a:fld id="{9E5217EE-C2B1-44CB-A0FF-C51836F27536}" type="slidenum">
              <a:rPr lang="en-US" smtClean="0"/>
              <a:t>14</a:t>
            </a:fld>
            <a:endParaRPr lang="en-US" dirty="0"/>
          </a:p>
        </p:txBody>
      </p:sp>
    </p:spTree>
    <p:extLst>
      <p:ext uri="{BB962C8B-B14F-4D97-AF65-F5344CB8AC3E}">
        <p14:creationId xmlns:p14="http://schemas.microsoft.com/office/powerpoint/2010/main" val="384147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F89B-AEA1-4D04-A235-1695FDD1D05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B9224F9-2195-4C1F-A7F4-E180F93FE4F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20B4F5-6EA1-45DE-8C90-B35637DC3573}"/>
              </a:ext>
            </a:extLst>
          </p:cNvPr>
          <p:cNvSpPr>
            <a:spLocks noGrp="1"/>
          </p:cNvSpPr>
          <p:nvPr>
            <p:ph type="dt" sz="half" idx="10"/>
          </p:nvPr>
        </p:nvSpPr>
        <p:spPr/>
        <p:txBody>
          <a:bodyPr/>
          <a:lstStyle/>
          <a:p>
            <a:fld id="{C7E9F267-F3D2-4AF1-BB34-97576168F313}" type="datetimeFigureOut">
              <a:rPr lang="en-US" smtClean="0"/>
              <a:t>6/3/2020</a:t>
            </a:fld>
            <a:endParaRPr lang="en-US" dirty="0"/>
          </a:p>
        </p:txBody>
      </p:sp>
      <p:sp>
        <p:nvSpPr>
          <p:cNvPr id="5" name="Footer Placeholder 4">
            <a:extLst>
              <a:ext uri="{FF2B5EF4-FFF2-40B4-BE49-F238E27FC236}">
                <a16:creationId xmlns:a16="http://schemas.microsoft.com/office/drawing/2014/main" id="{B96FE254-BCB8-40D6-8465-A8AFEB7019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7C9917-DBF1-45AA-8B29-8D6632FB4481}"/>
              </a:ext>
            </a:extLst>
          </p:cNvPr>
          <p:cNvSpPr>
            <a:spLocks noGrp="1"/>
          </p:cNvSpPr>
          <p:nvPr>
            <p:ph type="sldNum" sz="quarter" idx="12"/>
          </p:nvPr>
        </p:nvSpPr>
        <p:spPr/>
        <p:txBody>
          <a:bodyPr/>
          <a:lstStyle/>
          <a:p>
            <a:fld id="{FE2A1E8C-12D0-4B1B-9F4C-3D759B7C9FED}" type="slidenum">
              <a:rPr lang="en-US" smtClean="0"/>
              <a:t>‹#›</a:t>
            </a:fld>
            <a:endParaRPr lang="en-US" dirty="0"/>
          </a:p>
        </p:txBody>
      </p:sp>
    </p:spTree>
    <p:extLst>
      <p:ext uri="{BB962C8B-B14F-4D97-AF65-F5344CB8AC3E}">
        <p14:creationId xmlns:p14="http://schemas.microsoft.com/office/powerpoint/2010/main" val="393403766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5DCE-8F81-4C4C-B7B6-61A763775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2E0B92-B565-4F79-9FCA-C5E4058B9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68591-B94D-4861-AD24-132EF786AAF5}"/>
              </a:ext>
            </a:extLst>
          </p:cNvPr>
          <p:cNvSpPr>
            <a:spLocks noGrp="1"/>
          </p:cNvSpPr>
          <p:nvPr>
            <p:ph type="dt" sz="half" idx="10"/>
          </p:nvPr>
        </p:nvSpPr>
        <p:spPr/>
        <p:txBody>
          <a:bodyPr/>
          <a:lstStyle/>
          <a:p>
            <a:fld id="{48A87A34-81AB-432B-8DAE-1953F412C126}" type="datetimeFigureOut">
              <a:rPr lang="en-US" smtClean="0"/>
              <a:pPr/>
              <a:t>6/3/2020</a:t>
            </a:fld>
            <a:endParaRPr lang="en-US" dirty="0"/>
          </a:p>
        </p:txBody>
      </p:sp>
      <p:sp>
        <p:nvSpPr>
          <p:cNvPr id="5" name="Footer Placeholder 4">
            <a:extLst>
              <a:ext uri="{FF2B5EF4-FFF2-40B4-BE49-F238E27FC236}">
                <a16:creationId xmlns:a16="http://schemas.microsoft.com/office/drawing/2014/main" id="{B23BBB14-DC65-4510-B8FA-7E85FC687A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1DA97D-9D6D-4ECA-9B4C-DA9E32B806D4}"/>
              </a:ext>
            </a:extLst>
          </p:cNvPr>
          <p:cNvSpPr>
            <a:spLocks noGrp="1"/>
          </p:cNvSpPr>
          <p:nvPr>
            <p:ph type="sldNum" sz="quarter" idx="12"/>
          </p:nvPr>
        </p:nvSpPr>
        <p:spPr/>
        <p:txBody>
          <a:bodyPr/>
          <a:lstStyle/>
          <a:p>
            <a:pPr>
              <a:defRPr/>
            </a:pPr>
            <a:r>
              <a:rPr lang="en-US" dirty="0">
                <a:latin typeface="Arial" panose="020B0604020202020204" pitchFamily="34" charset="0"/>
              </a:rPr>
              <a:t>Slide </a:t>
            </a:r>
            <a:fld id="{B0C0EBDE-A24E-4038-93CB-EB474CEE5F50}" type="slidenum">
              <a:rPr lang="en-US" smtClean="0">
                <a:latin typeface="Arial" panose="020B0604020202020204" pitchFamily="34" charset="0"/>
              </a:rPr>
              <a:pPr>
                <a:defRPr/>
              </a:pPr>
              <a:t>‹#›</a:t>
            </a:fld>
            <a:endParaRPr lang="en-US" dirty="0">
              <a:latin typeface="Arial" panose="020B0604020202020204" pitchFamily="34" charset="0"/>
            </a:endParaRPr>
          </a:p>
        </p:txBody>
      </p:sp>
    </p:spTree>
    <p:extLst>
      <p:ext uri="{BB962C8B-B14F-4D97-AF65-F5344CB8AC3E}">
        <p14:creationId xmlns:p14="http://schemas.microsoft.com/office/powerpoint/2010/main" val="200430246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37B569-1CB3-4F00-9F39-E6B3F55BD79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F72802-AE73-4C7B-8493-62743EB66C3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FBDD59-D51A-46C4-A81A-3523B83463DD}"/>
              </a:ext>
            </a:extLst>
          </p:cNvPr>
          <p:cNvSpPr>
            <a:spLocks noGrp="1"/>
          </p:cNvSpPr>
          <p:nvPr>
            <p:ph type="dt" sz="half" idx="10"/>
          </p:nvPr>
        </p:nvSpPr>
        <p:spPr/>
        <p:txBody>
          <a:bodyPr/>
          <a:lstStyle/>
          <a:p>
            <a:fld id="{48A87A34-81AB-432B-8DAE-1953F412C126}" type="datetimeFigureOut">
              <a:rPr lang="en-US" smtClean="0"/>
              <a:pPr/>
              <a:t>6/3/2020</a:t>
            </a:fld>
            <a:endParaRPr lang="en-US" dirty="0"/>
          </a:p>
        </p:txBody>
      </p:sp>
      <p:sp>
        <p:nvSpPr>
          <p:cNvPr id="5" name="Footer Placeholder 4">
            <a:extLst>
              <a:ext uri="{FF2B5EF4-FFF2-40B4-BE49-F238E27FC236}">
                <a16:creationId xmlns:a16="http://schemas.microsoft.com/office/drawing/2014/main" id="{37FCFD57-600C-44D5-AFF4-6EA7C9D5B9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52919F-197A-4D8A-A601-0DE964E5B22E}"/>
              </a:ext>
            </a:extLst>
          </p:cNvPr>
          <p:cNvSpPr>
            <a:spLocks noGrp="1"/>
          </p:cNvSpPr>
          <p:nvPr>
            <p:ph type="sldNum" sz="quarter" idx="12"/>
          </p:nvPr>
        </p:nvSpPr>
        <p:spPr/>
        <p:txBody>
          <a:bodyPr/>
          <a:lstStyle/>
          <a:p>
            <a:pPr>
              <a:defRPr/>
            </a:pPr>
            <a:r>
              <a:rPr lang="en-US" dirty="0">
                <a:latin typeface="Arial" panose="020B0604020202020204" pitchFamily="34" charset="0"/>
              </a:rPr>
              <a:t>Slide </a:t>
            </a:r>
            <a:fld id="{B0C0EBDE-A24E-4038-93CB-EB474CEE5F50}" type="slidenum">
              <a:rPr lang="en-US" smtClean="0">
                <a:latin typeface="Arial" panose="020B0604020202020204" pitchFamily="34" charset="0"/>
              </a:rPr>
              <a:pPr>
                <a:defRPr/>
              </a:pPr>
              <a:t>‹#›</a:t>
            </a:fld>
            <a:endParaRPr lang="en-US" dirty="0">
              <a:latin typeface="Arial" panose="020B0604020202020204" pitchFamily="34" charset="0"/>
            </a:endParaRPr>
          </a:p>
        </p:txBody>
      </p:sp>
    </p:spTree>
    <p:extLst>
      <p:ext uri="{BB962C8B-B14F-4D97-AF65-F5344CB8AC3E}">
        <p14:creationId xmlns:p14="http://schemas.microsoft.com/office/powerpoint/2010/main" val="312119172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A-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6C9854-D825-1640-B9A7-F953F25311EC}"/>
              </a:ext>
            </a:extLst>
          </p:cNvPr>
          <p:cNvSpPr>
            <a:spLocks noGrp="1"/>
          </p:cNvSpPr>
          <p:nvPr>
            <p:ph type="body" sz="quarter" idx="10"/>
          </p:nvPr>
        </p:nvSpPr>
        <p:spPr>
          <a:xfrm>
            <a:off x="753692" y="1101724"/>
            <a:ext cx="7257077" cy="5017721"/>
          </a:xfrm>
          <a:prstGeom prst="rect">
            <a:avLst/>
          </a:prstGeom>
        </p:spPr>
        <p:txBody>
          <a:bodyPr/>
          <a:lstStyle>
            <a:lvl1pPr marL="0" indent="0">
              <a:lnSpc>
                <a:spcPct val="110000"/>
              </a:lnSpc>
              <a:spcAft>
                <a:spcPts val="1200"/>
              </a:spcAft>
              <a:buNone/>
              <a:defRPr sz="1800">
                <a:solidFill>
                  <a:schemeClr val="tx1">
                    <a:lumMod val="50000"/>
                  </a:schemeClr>
                </a:solidFill>
                <a:latin typeface="Arial" panose="020B0604020202020204" pitchFamily="34" charset="0"/>
                <a:cs typeface="Arial" panose="020B0604020202020204" pitchFamily="34" charset="0"/>
              </a:defRPr>
            </a:lvl1pPr>
            <a:lvl2pPr>
              <a:lnSpc>
                <a:spcPct val="110000"/>
              </a:lnSpc>
              <a:spcAft>
                <a:spcPts val="1200"/>
              </a:spcAft>
              <a:defRPr sz="1600">
                <a:solidFill>
                  <a:schemeClr val="tx1">
                    <a:lumMod val="50000"/>
                  </a:schemeClr>
                </a:solidFill>
                <a:latin typeface="Arial" panose="020B0604020202020204" pitchFamily="34" charset="0"/>
                <a:cs typeface="Arial" panose="020B0604020202020204" pitchFamily="34" charset="0"/>
              </a:defRPr>
            </a:lvl2pPr>
            <a:lvl3pPr>
              <a:lnSpc>
                <a:spcPct val="110000"/>
              </a:lnSpc>
              <a:spcAft>
                <a:spcPts val="1200"/>
              </a:spcAft>
              <a:defRPr sz="1400">
                <a:solidFill>
                  <a:schemeClr val="tx1">
                    <a:lumMod val="50000"/>
                  </a:schemeClr>
                </a:solidFill>
                <a:latin typeface="Arial" panose="020B0604020202020204" pitchFamily="34" charset="0"/>
                <a:cs typeface="Arial" panose="020B0604020202020204" pitchFamily="34" charset="0"/>
              </a:defRPr>
            </a:lvl3pPr>
            <a:lvl4pPr>
              <a:lnSpc>
                <a:spcPct val="110000"/>
              </a:lnSpc>
              <a:spcAft>
                <a:spcPts val="1200"/>
              </a:spcAft>
              <a:defRPr sz="1200">
                <a:solidFill>
                  <a:schemeClr val="tx1">
                    <a:lumMod val="50000"/>
                  </a:schemeClr>
                </a:solidFill>
                <a:latin typeface="Arial" panose="020B0604020202020204" pitchFamily="34" charset="0"/>
                <a:cs typeface="Arial" panose="020B0604020202020204" pitchFamily="34" charset="0"/>
              </a:defRPr>
            </a:lvl4pPr>
            <a:lvl5pPr>
              <a:lnSpc>
                <a:spcPct val="110000"/>
              </a:lnSpc>
              <a:spcAft>
                <a:spcPts val="1200"/>
              </a:spcAft>
              <a:defRPr sz="1000">
                <a:solidFill>
                  <a:schemeClr val="tx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E09AFF2A-AA69-5A4B-9E00-AA8F9340F18F}"/>
              </a:ext>
            </a:extLst>
          </p:cNvPr>
          <p:cNvSpPr>
            <a:spLocks noGrp="1"/>
          </p:cNvSpPr>
          <p:nvPr>
            <p:ph type="title"/>
          </p:nvPr>
        </p:nvSpPr>
        <p:spPr>
          <a:xfrm>
            <a:off x="753692" y="281355"/>
            <a:ext cx="7257077" cy="351692"/>
          </a:xfrm>
          <a:prstGeom prst="rect">
            <a:avLst/>
          </a:prstGeom>
        </p:spPr>
        <p:txBody>
          <a:bodyPr anchor="ctr" anchorCtr="0"/>
          <a:lstStyle>
            <a:lvl1pPr>
              <a:defRPr sz="2000" b="1">
                <a:solidFill>
                  <a:srgbClr val="C92235"/>
                </a:solidFill>
              </a:defRPr>
            </a:lvl1pPr>
          </a:lstStyle>
          <a:p>
            <a:r>
              <a:rPr lang="en-US" dirty="0"/>
              <a:t>Click to edit Master title style</a:t>
            </a:r>
          </a:p>
        </p:txBody>
      </p:sp>
    </p:spTree>
    <p:extLst>
      <p:ext uri="{BB962C8B-B14F-4D97-AF65-F5344CB8AC3E}">
        <p14:creationId xmlns:p14="http://schemas.microsoft.com/office/powerpoint/2010/main" val="900028159"/>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7015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7964-69B1-4571-80A0-BFA3E2E5D7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10A4DE-C0CD-4723-BCAD-0512D1F666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C3335-F3F0-4D31-ABC4-6314A5669353}"/>
              </a:ext>
            </a:extLst>
          </p:cNvPr>
          <p:cNvSpPr>
            <a:spLocks noGrp="1"/>
          </p:cNvSpPr>
          <p:nvPr>
            <p:ph type="dt" sz="half" idx="10"/>
          </p:nvPr>
        </p:nvSpPr>
        <p:spPr/>
        <p:txBody>
          <a:bodyPr/>
          <a:lstStyle/>
          <a:p>
            <a:fld id="{48A87A34-81AB-432B-8DAE-1953F412C126}" type="datetimeFigureOut">
              <a:rPr lang="en-US" smtClean="0"/>
              <a:pPr/>
              <a:t>6/3/2020</a:t>
            </a:fld>
            <a:endParaRPr lang="en-US" dirty="0"/>
          </a:p>
        </p:txBody>
      </p:sp>
      <p:sp>
        <p:nvSpPr>
          <p:cNvPr id="5" name="Footer Placeholder 4">
            <a:extLst>
              <a:ext uri="{FF2B5EF4-FFF2-40B4-BE49-F238E27FC236}">
                <a16:creationId xmlns:a16="http://schemas.microsoft.com/office/drawing/2014/main" id="{FDB6193B-20A5-416D-AEBA-95B04761E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12277E-A263-476A-ABAA-3F5ECAFE3F45}"/>
              </a:ext>
            </a:extLst>
          </p:cNvPr>
          <p:cNvSpPr>
            <a:spLocks noGrp="1"/>
          </p:cNvSpPr>
          <p:nvPr>
            <p:ph type="sldNum" sz="quarter" idx="12"/>
          </p:nvPr>
        </p:nvSpPr>
        <p:spPr/>
        <p:txBody>
          <a:bodyPr/>
          <a:lstStyle/>
          <a:p>
            <a:pPr>
              <a:defRPr/>
            </a:pPr>
            <a:r>
              <a:rPr lang="en-US" dirty="0">
                <a:latin typeface="Arial" panose="020B0604020202020204" pitchFamily="34" charset="0"/>
              </a:rPr>
              <a:t>Slide </a:t>
            </a:r>
            <a:fld id="{B0C0EBDE-A24E-4038-93CB-EB474CEE5F50}" type="slidenum">
              <a:rPr lang="en-US" smtClean="0">
                <a:latin typeface="Arial" panose="020B0604020202020204" pitchFamily="34" charset="0"/>
              </a:rPr>
              <a:pPr>
                <a:defRPr/>
              </a:pPr>
              <a:t>‹#›</a:t>
            </a:fld>
            <a:endParaRPr lang="en-US" dirty="0">
              <a:latin typeface="Arial" panose="020B0604020202020204" pitchFamily="34" charset="0"/>
            </a:endParaRPr>
          </a:p>
        </p:txBody>
      </p:sp>
    </p:spTree>
    <p:extLst>
      <p:ext uri="{BB962C8B-B14F-4D97-AF65-F5344CB8AC3E}">
        <p14:creationId xmlns:p14="http://schemas.microsoft.com/office/powerpoint/2010/main" val="46742599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4F93-3DD5-4E88-85A7-AF0CB964367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AAE82F4-B058-4F7C-B89E-B12D407E07E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68FF0B-CC53-43E9-A042-DFAF1BFCC289}"/>
              </a:ext>
            </a:extLst>
          </p:cNvPr>
          <p:cNvSpPr>
            <a:spLocks noGrp="1"/>
          </p:cNvSpPr>
          <p:nvPr>
            <p:ph type="dt" sz="half" idx="10"/>
          </p:nvPr>
        </p:nvSpPr>
        <p:spPr/>
        <p:txBody>
          <a:bodyPr/>
          <a:lstStyle/>
          <a:p>
            <a:fld id="{C7E9F267-F3D2-4AF1-BB34-97576168F313}" type="datetimeFigureOut">
              <a:rPr lang="en-US" smtClean="0"/>
              <a:t>6/3/2020</a:t>
            </a:fld>
            <a:endParaRPr lang="en-US" dirty="0"/>
          </a:p>
        </p:txBody>
      </p:sp>
      <p:sp>
        <p:nvSpPr>
          <p:cNvPr id="5" name="Footer Placeholder 4">
            <a:extLst>
              <a:ext uri="{FF2B5EF4-FFF2-40B4-BE49-F238E27FC236}">
                <a16:creationId xmlns:a16="http://schemas.microsoft.com/office/drawing/2014/main" id="{01F1E5CE-399E-4341-B04D-4669F00025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D315B5-D184-4732-895F-47FF9558C64C}"/>
              </a:ext>
            </a:extLst>
          </p:cNvPr>
          <p:cNvSpPr>
            <a:spLocks noGrp="1"/>
          </p:cNvSpPr>
          <p:nvPr>
            <p:ph type="sldNum" sz="quarter" idx="12"/>
          </p:nvPr>
        </p:nvSpPr>
        <p:spPr/>
        <p:txBody>
          <a:bodyPr/>
          <a:lstStyle/>
          <a:p>
            <a:fld id="{FE2A1E8C-12D0-4B1B-9F4C-3D759B7C9FED}" type="slidenum">
              <a:rPr lang="en-US" smtClean="0"/>
              <a:t>‹#›</a:t>
            </a:fld>
            <a:endParaRPr lang="en-US" dirty="0"/>
          </a:p>
        </p:txBody>
      </p:sp>
    </p:spTree>
    <p:extLst>
      <p:ext uri="{BB962C8B-B14F-4D97-AF65-F5344CB8AC3E}">
        <p14:creationId xmlns:p14="http://schemas.microsoft.com/office/powerpoint/2010/main" val="345925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09350-FD00-4503-8636-BE77F468B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AAD60D-73DC-4AFC-B8CD-BC87FB5B4DF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7C25C9-63DC-4934-B600-CFC2CEB908F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6532F7-53FF-4CC0-8407-AE08011934B8}"/>
              </a:ext>
            </a:extLst>
          </p:cNvPr>
          <p:cNvSpPr>
            <a:spLocks noGrp="1"/>
          </p:cNvSpPr>
          <p:nvPr>
            <p:ph type="dt" sz="half" idx="10"/>
          </p:nvPr>
        </p:nvSpPr>
        <p:spPr/>
        <p:txBody>
          <a:bodyPr/>
          <a:lstStyle/>
          <a:p>
            <a:fld id="{48A87A34-81AB-432B-8DAE-1953F412C126}" type="datetimeFigureOut">
              <a:rPr lang="en-US" smtClean="0"/>
              <a:pPr/>
              <a:t>6/3/2020</a:t>
            </a:fld>
            <a:endParaRPr lang="en-US" dirty="0"/>
          </a:p>
        </p:txBody>
      </p:sp>
      <p:sp>
        <p:nvSpPr>
          <p:cNvPr id="6" name="Footer Placeholder 5">
            <a:extLst>
              <a:ext uri="{FF2B5EF4-FFF2-40B4-BE49-F238E27FC236}">
                <a16:creationId xmlns:a16="http://schemas.microsoft.com/office/drawing/2014/main" id="{C00B4230-5D30-42D0-9D64-34B0076209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99C2B0-C958-4AFC-875A-526D0DD4437B}"/>
              </a:ext>
            </a:extLst>
          </p:cNvPr>
          <p:cNvSpPr>
            <a:spLocks noGrp="1"/>
          </p:cNvSpPr>
          <p:nvPr>
            <p:ph type="sldNum" sz="quarter" idx="12"/>
          </p:nvPr>
        </p:nvSpPr>
        <p:spPr/>
        <p:txBody>
          <a:bodyPr/>
          <a:lstStyle/>
          <a:p>
            <a:pPr>
              <a:defRPr/>
            </a:pPr>
            <a:r>
              <a:rPr lang="en-US" dirty="0">
                <a:latin typeface="Arial" panose="020B0604020202020204" pitchFamily="34" charset="0"/>
              </a:rPr>
              <a:t>Slide </a:t>
            </a:r>
            <a:fld id="{B0C0EBDE-A24E-4038-93CB-EB474CEE5F50}" type="slidenum">
              <a:rPr lang="en-US" smtClean="0">
                <a:latin typeface="Arial" panose="020B0604020202020204" pitchFamily="34" charset="0"/>
              </a:rPr>
              <a:pPr>
                <a:defRPr/>
              </a:pPr>
              <a:t>‹#›</a:t>
            </a:fld>
            <a:endParaRPr lang="en-US" dirty="0">
              <a:latin typeface="Arial" panose="020B0604020202020204" pitchFamily="34" charset="0"/>
            </a:endParaRPr>
          </a:p>
        </p:txBody>
      </p:sp>
    </p:spTree>
    <p:extLst>
      <p:ext uri="{BB962C8B-B14F-4D97-AF65-F5344CB8AC3E}">
        <p14:creationId xmlns:p14="http://schemas.microsoft.com/office/powerpoint/2010/main" val="367727671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B980-6DB0-468B-A6CC-B02074AA404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93CB80-7EA3-40CA-A6A7-BF1D5182F16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029192E-B410-485A-8D26-F1E971EF12D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41C72-9EB0-41B5-A3A3-797CF287B06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F88D7F-4101-4EB6-80FB-BEA93388D15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17A5B6-F203-45E0-9BB9-25BB497F1C35}"/>
              </a:ext>
            </a:extLst>
          </p:cNvPr>
          <p:cNvSpPr>
            <a:spLocks noGrp="1"/>
          </p:cNvSpPr>
          <p:nvPr>
            <p:ph type="dt" sz="half" idx="10"/>
          </p:nvPr>
        </p:nvSpPr>
        <p:spPr/>
        <p:txBody>
          <a:bodyPr/>
          <a:lstStyle/>
          <a:p>
            <a:fld id="{48A87A34-81AB-432B-8DAE-1953F412C126}" type="datetimeFigureOut">
              <a:rPr lang="en-US" smtClean="0"/>
              <a:pPr/>
              <a:t>6/3/2020</a:t>
            </a:fld>
            <a:endParaRPr lang="en-US" dirty="0"/>
          </a:p>
        </p:txBody>
      </p:sp>
      <p:sp>
        <p:nvSpPr>
          <p:cNvPr id="8" name="Footer Placeholder 7">
            <a:extLst>
              <a:ext uri="{FF2B5EF4-FFF2-40B4-BE49-F238E27FC236}">
                <a16:creationId xmlns:a16="http://schemas.microsoft.com/office/drawing/2014/main" id="{712CBB39-2019-4AD9-8F58-3FF334E5865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1D31DD3-09C2-42D2-A759-1B3BCFD5674F}"/>
              </a:ext>
            </a:extLst>
          </p:cNvPr>
          <p:cNvSpPr>
            <a:spLocks noGrp="1"/>
          </p:cNvSpPr>
          <p:nvPr>
            <p:ph type="sldNum" sz="quarter" idx="12"/>
          </p:nvPr>
        </p:nvSpPr>
        <p:spPr/>
        <p:txBody>
          <a:bodyPr/>
          <a:lstStyle/>
          <a:p>
            <a:pPr>
              <a:defRPr/>
            </a:pPr>
            <a:r>
              <a:rPr lang="en-US" dirty="0">
                <a:latin typeface="Arial" panose="020B0604020202020204" pitchFamily="34" charset="0"/>
              </a:rPr>
              <a:t>Slide </a:t>
            </a:r>
            <a:fld id="{B0C0EBDE-A24E-4038-93CB-EB474CEE5F50}" type="slidenum">
              <a:rPr lang="en-US" smtClean="0">
                <a:latin typeface="Arial" panose="020B0604020202020204" pitchFamily="34" charset="0"/>
              </a:rPr>
              <a:pPr>
                <a:defRPr/>
              </a:pPr>
              <a:t>‹#›</a:t>
            </a:fld>
            <a:endParaRPr lang="en-US" dirty="0">
              <a:latin typeface="Arial" panose="020B0604020202020204" pitchFamily="34" charset="0"/>
            </a:endParaRPr>
          </a:p>
        </p:txBody>
      </p:sp>
    </p:spTree>
    <p:extLst>
      <p:ext uri="{BB962C8B-B14F-4D97-AF65-F5344CB8AC3E}">
        <p14:creationId xmlns:p14="http://schemas.microsoft.com/office/powerpoint/2010/main" val="213056336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C27B-9B2A-4E21-8D5C-C50F63FC6C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DF70FD-809D-4507-A820-43C6ACC2817E}"/>
              </a:ext>
            </a:extLst>
          </p:cNvPr>
          <p:cNvSpPr>
            <a:spLocks noGrp="1"/>
          </p:cNvSpPr>
          <p:nvPr>
            <p:ph type="dt" sz="half" idx="10"/>
          </p:nvPr>
        </p:nvSpPr>
        <p:spPr/>
        <p:txBody>
          <a:bodyPr/>
          <a:lstStyle/>
          <a:p>
            <a:fld id="{C7E9F267-F3D2-4AF1-BB34-97576168F313}" type="datetimeFigureOut">
              <a:rPr lang="en-US" smtClean="0"/>
              <a:t>6/3/2020</a:t>
            </a:fld>
            <a:endParaRPr lang="en-US" dirty="0"/>
          </a:p>
        </p:txBody>
      </p:sp>
      <p:sp>
        <p:nvSpPr>
          <p:cNvPr id="4" name="Footer Placeholder 3">
            <a:extLst>
              <a:ext uri="{FF2B5EF4-FFF2-40B4-BE49-F238E27FC236}">
                <a16:creationId xmlns:a16="http://schemas.microsoft.com/office/drawing/2014/main" id="{1FD4AE8F-744F-413A-B83D-916BCC641EC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401A7BE-3974-4043-A0EA-355DCBB897E3}"/>
              </a:ext>
            </a:extLst>
          </p:cNvPr>
          <p:cNvSpPr>
            <a:spLocks noGrp="1"/>
          </p:cNvSpPr>
          <p:nvPr>
            <p:ph type="sldNum" sz="quarter" idx="12"/>
          </p:nvPr>
        </p:nvSpPr>
        <p:spPr/>
        <p:txBody>
          <a:bodyPr/>
          <a:lstStyle/>
          <a:p>
            <a:fld id="{FE2A1E8C-12D0-4B1B-9F4C-3D759B7C9FED}" type="slidenum">
              <a:rPr lang="en-US" smtClean="0"/>
              <a:t>‹#›</a:t>
            </a:fld>
            <a:endParaRPr lang="en-US" dirty="0"/>
          </a:p>
        </p:txBody>
      </p:sp>
    </p:spTree>
    <p:extLst>
      <p:ext uri="{BB962C8B-B14F-4D97-AF65-F5344CB8AC3E}">
        <p14:creationId xmlns:p14="http://schemas.microsoft.com/office/powerpoint/2010/main" val="2773196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D170EB-F0E2-4AE5-9624-521D9C168657}"/>
              </a:ext>
            </a:extLst>
          </p:cNvPr>
          <p:cNvSpPr>
            <a:spLocks noGrp="1"/>
          </p:cNvSpPr>
          <p:nvPr>
            <p:ph type="dt" sz="half" idx="10"/>
          </p:nvPr>
        </p:nvSpPr>
        <p:spPr/>
        <p:txBody>
          <a:bodyPr/>
          <a:lstStyle/>
          <a:p>
            <a:fld id="{C7E9F267-F3D2-4AF1-BB34-97576168F313}" type="datetimeFigureOut">
              <a:rPr lang="en-US" smtClean="0"/>
              <a:t>6/3/2020</a:t>
            </a:fld>
            <a:endParaRPr lang="en-US" dirty="0"/>
          </a:p>
        </p:txBody>
      </p:sp>
      <p:sp>
        <p:nvSpPr>
          <p:cNvPr id="3" name="Footer Placeholder 2">
            <a:extLst>
              <a:ext uri="{FF2B5EF4-FFF2-40B4-BE49-F238E27FC236}">
                <a16:creationId xmlns:a16="http://schemas.microsoft.com/office/drawing/2014/main" id="{4D812889-9D50-4B10-A5D5-5F368923C7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021244D-8F8F-4E37-AD79-37149D0D7D0E}"/>
              </a:ext>
            </a:extLst>
          </p:cNvPr>
          <p:cNvSpPr>
            <a:spLocks noGrp="1"/>
          </p:cNvSpPr>
          <p:nvPr>
            <p:ph type="sldNum" sz="quarter" idx="12"/>
          </p:nvPr>
        </p:nvSpPr>
        <p:spPr/>
        <p:txBody>
          <a:bodyPr/>
          <a:lstStyle/>
          <a:p>
            <a:fld id="{FE2A1E8C-12D0-4B1B-9F4C-3D759B7C9FED}" type="slidenum">
              <a:rPr lang="en-US" smtClean="0"/>
              <a:t>‹#›</a:t>
            </a:fld>
            <a:endParaRPr lang="en-US" dirty="0"/>
          </a:p>
        </p:txBody>
      </p:sp>
    </p:spTree>
    <p:extLst>
      <p:ext uri="{BB962C8B-B14F-4D97-AF65-F5344CB8AC3E}">
        <p14:creationId xmlns:p14="http://schemas.microsoft.com/office/powerpoint/2010/main" val="427598627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B1D47-35A9-4195-9731-D152F76A871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EEA794-FBA0-4959-BE59-19074C0A13D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45227C-09D3-4914-8922-BF9E24029B1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FE0F52F-B921-4DA4-95F1-3094B5A2B780}"/>
              </a:ext>
            </a:extLst>
          </p:cNvPr>
          <p:cNvSpPr>
            <a:spLocks noGrp="1"/>
          </p:cNvSpPr>
          <p:nvPr>
            <p:ph type="dt" sz="half" idx="10"/>
          </p:nvPr>
        </p:nvSpPr>
        <p:spPr/>
        <p:txBody>
          <a:bodyPr/>
          <a:lstStyle/>
          <a:p>
            <a:fld id="{48A87A34-81AB-432B-8DAE-1953F412C126}" type="datetimeFigureOut">
              <a:rPr lang="en-US" smtClean="0"/>
              <a:pPr/>
              <a:t>6/3/2020</a:t>
            </a:fld>
            <a:endParaRPr lang="en-US" dirty="0"/>
          </a:p>
        </p:txBody>
      </p:sp>
      <p:sp>
        <p:nvSpPr>
          <p:cNvPr id="6" name="Footer Placeholder 5">
            <a:extLst>
              <a:ext uri="{FF2B5EF4-FFF2-40B4-BE49-F238E27FC236}">
                <a16:creationId xmlns:a16="http://schemas.microsoft.com/office/drawing/2014/main" id="{CF76DEBB-CF7C-4D87-A747-8453DCCD97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53948B-B6F4-4788-BF21-8CC19B0740EE}"/>
              </a:ext>
            </a:extLst>
          </p:cNvPr>
          <p:cNvSpPr>
            <a:spLocks noGrp="1"/>
          </p:cNvSpPr>
          <p:nvPr>
            <p:ph type="sldNum" sz="quarter" idx="12"/>
          </p:nvPr>
        </p:nvSpPr>
        <p:spPr/>
        <p:txBody>
          <a:bodyPr/>
          <a:lstStyle/>
          <a:p>
            <a:pPr>
              <a:defRPr/>
            </a:pPr>
            <a:r>
              <a:rPr lang="en-US" dirty="0">
                <a:latin typeface="Arial" panose="020B0604020202020204" pitchFamily="34" charset="0"/>
              </a:rPr>
              <a:t>Slide </a:t>
            </a:r>
            <a:fld id="{B0C0EBDE-A24E-4038-93CB-EB474CEE5F50}" type="slidenum">
              <a:rPr lang="en-US" smtClean="0">
                <a:latin typeface="Arial" panose="020B0604020202020204" pitchFamily="34" charset="0"/>
              </a:rPr>
              <a:pPr>
                <a:defRPr/>
              </a:pPr>
              <a:t>‹#›</a:t>
            </a:fld>
            <a:endParaRPr lang="en-US" dirty="0">
              <a:latin typeface="Arial" panose="020B0604020202020204" pitchFamily="34" charset="0"/>
            </a:endParaRPr>
          </a:p>
        </p:txBody>
      </p:sp>
    </p:spTree>
    <p:extLst>
      <p:ext uri="{BB962C8B-B14F-4D97-AF65-F5344CB8AC3E}">
        <p14:creationId xmlns:p14="http://schemas.microsoft.com/office/powerpoint/2010/main" val="354341293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21D5-0A7A-4134-81F5-1E346748196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AE81039-FBE7-4B52-A943-8CDDA53ECDA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3498C255-68B9-49F7-B394-CA2DEB7D5F1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B2F57DC-8E15-4E99-9E4A-1FC339FE94E6}"/>
              </a:ext>
            </a:extLst>
          </p:cNvPr>
          <p:cNvSpPr>
            <a:spLocks noGrp="1"/>
          </p:cNvSpPr>
          <p:nvPr>
            <p:ph type="dt" sz="half" idx="10"/>
          </p:nvPr>
        </p:nvSpPr>
        <p:spPr/>
        <p:txBody>
          <a:bodyPr/>
          <a:lstStyle/>
          <a:p>
            <a:fld id="{C7E9F267-F3D2-4AF1-BB34-97576168F313}" type="datetimeFigureOut">
              <a:rPr lang="en-US" smtClean="0"/>
              <a:t>6/3/2020</a:t>
            </a:fld>
            <a:endParaRPr lang="en-US" dirty="0"/>
          </a:p>
        </p:txBody>
      </p:sp>
      <p:sp>
        <p:nvSpPr>
          <p:cNvPr id="6" name="Footer Placeholder 5">
            <a:extLst>
              <a:ext uri="{FF2B5EF4-FFF2-40B4-BE49-F238E27FC236}">
                <a16:creationId xmlns:a16="http://schemas.microsoft.com/office/drawing/2014/main" id="{DEC14492-1FF4-4D8C-AE79-E81ED90746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1977CB-1293-40BC-A8E0-D0C37A780750}"/>
              </a:ext>
            </a:extLst>
          </p:cNvPr>
          <p:cNvSpPr>
            <a:spLocks noGrp="1"/>
          </p:cNvSpPr>
          <p:nvPr>
            <p:ph type="sldNum" sz="quarter" idx="12"/>
          </p:nvPr>
        </p:nvSpPr>
        <p:spPr/>
        <p:txBody>
          <a:bodyPr/>
          <a:lstStyle/>
          <a:p>
            <a:fld id="{FE2A1E8C-12D0-4B1B-9F4C-3D759B7C9FED}" type="slidenum">
              <a:rPr lang="en-US" smtClean="0"/>
              <a:t>‹#›</a:t>
            </a:fld>
            <a:endParaRPr lang="en-US" dirty="0"/>
          </a:p>
        </p:txBody>
      </p:sp>
    </p:spTree>
    <p:extLst>
      <p:ext uri="{BB962C8B-B14F-4D97-AF65-F5344CB8AC3E}">
        <p14:creationId xmlns:p14="http://schemas.microsoft.com/office/powerpoint/2010/main" val="187366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2A6C12-B426-4E25-8824-E1FF90DE98F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AE5F55-A430-4E2A-8C1F-1AFF8222A91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87EEF-96A6-4BFC-8CB9-BFD0FA51D8D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8A87A34-81AB-432B-8DAE-1953F412C126}" type="datetimeFigureOut">
              <a:rPr lang="en-US" smtClean="0"/>
              <a:pPr/>
              <a:t>6/3/2020</a:t>
            </a:fld>
            <a:endParaRPr lang="en-US" dirty="0"/>
          </a:p>
        </p:txBody>
      </p:sp>
      <p:sp>
        <p:nvSpPr>
          <p:cNvPr id="5" name="Footer Placeholder 4">
            <a:extLst>
              <a:ext uri="{FF2B5EF4-FFF2-40B4-BE49-F238E27FC236}">
                <a16:creationId xmlns:a16="http://schemas.microsoft.com/office/drawing/2014/main" id="{7A72762A-37FA-4C69-9A30-37E70BD337F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B4BEF97-9667-457D-8EF7-699EE074789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r>
              <a:rPr lang="en-US" dirty="0">
                <a:latin typeface="Arial" panose="020B0604020202020204" pitchFamily="34" charset="0"/>
              </a:rPr>
              <a:t>Slide </a:t>
            </a:r>
            <a:fld id="{B0C0EBDE-A24E-4038-93CB-EB474CEE5F50}" type="slidenum">
              <a:rPr lang="en-US" smtClean="0">
                <a:latin typeface="Arial" panose="020B0604020202020204" pitchFamily="34" charset="0"/>
              </a:rPr>
              <a:pPr>
                <a:defRPr/>
              </a:pPr>
              <a:t>‹#›</a:t>
            </a:fld>
            <a:endParaRPr lang="en-US" dirty="0">
              <a:latin typeface="Arial" panose="020B0604020202020204" pitchFamily="34" charset="0"/>
            </a:endParaRPr>
          </a:p>
        </p:txBody>
      </p:sp>
    </p:spTree>
    <p:extLst>
      <p:ext uri="{BB962C8B-B14F-4D97-AF65-F5344CB8AC3E}">
        <p14:creationId xmlns:p14="http://schemas.microsoft.com/office/powerpoint/2010/main" val="3528271286"/>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666"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g&amp;ehk=j7QBFj69PVkDOWw"/><Relationship Id="rId3" Type="http://schemas.openxmlformats.org/officeDocument/2006/relationships/image" Target="../media/image2.jpg&amp;ehk=E01fok7vnE"/><Relationship Id="rId7" Type="http://schemas.openxmlformats.org/officeDocument/2006/relationships/image" Target="../media/image5.jpg&amp;ehk="/><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amp;ehk=ES5v6XPA4scCL"/><Relationship Id="rId5" Type="http://schemas.openxmlformats.org/officeDocument/2006/relationships/image" Target="../media/image3.jpg&amp;ehk=tUUFdQ4R0QTW9jALy1lySA&amp;r=0&amp;pid=OfficeInsert"/><Relationship Id="rId4" Type="http://schemas.openxmlformats.org/officeDocument/2006/relationships/hyperlink" Target="about:blank"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about:blan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about:blank"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jp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about:blan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5.emf"/><Relationship Id="rId4" Type="http://schemas.openxmlformats.org/officeDocument/2006/relationships/hyperlink" Target="about:blank"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about:blank"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piploproductions.com/trinka-and-sam-virus/" TargetMode="Externa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3.g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about:blank"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7296-0CBF-4A4D-97BE-3194EE6E92B6}"/>
              </a:ext>
            </a:extLst>
          </p:cNvPr>
          <p:cNvSpPr>
            <a:spLocks noGrp="1"/>
          </p:cNvSpPr>
          <p:nvPr>
            <p:ph type="ctrTitle"/>
          </p:nvPr>
        </p:nvSpPr>
        <p:spPr>
          <a:xfrm>
            <a:off x="2798064" y="4337760"/>
            <a:ext cx="4224361" cy="1159061"/>
          </a:xfrm>
        </p:spPr>
        <p:txBody>
          <a:bodyPr anchor="t">
            <a:noAutofit/>
          </a:bodyPr>
          <a:lstStyle/>
          <a:p>
            <a:pPr algn="l"/>
            <a:r>
              <a:rPr lang="en-US" sz="2800" dirty="0"/>
              <a:t>IECMH Considerations During the Global COVID-19 Pandemic</a:t>
            </a:r>
            <a:br>
              <a:rPr lang="en-US" sz="2400" dirty="0"/>
            </a:br>
            <a:r>
              <a:rPr lang="en-US" sz="1800" dirty="0"/>
              <a:t>Kay Connors, LCSW-C, Instructor</a:t>
            </a:r>
            <a:br>
              <a:rPr lang="en-US" sz="1800" dirty="0"/>
            </a:br>
            <a:r>
              <a:rPr lang="en-US" sz="1800" dirty="0"/>
              <a:t>Executive Director,  Taghi Modarressi Center for Infant Study, </a:t>
            </a:r>
            <a:br>
              <a:rPr lang="en-US" sz="1800" dirty="0"/>
            </a:br>
            <a:r>
              <a:rPr lang="en-US" sz="1800" dirty="0"/>
              <a:t>Child and Adolescent Psychiatry, </a:t>
            </a:r>
            <a:br>
              <a:rPr lang="en-US" sz="1800" dirty="0"/>
            </a:br>
            <a:r>
              <a:rPr lang="en-US" sz="1800" dirty="0"/>
              <a:t>University of Maryland School of Medicine</a:t>
            </a:r>
          </a:p>
        </p:txBody>
      </p:sp>
      <p:sp>
        <p:nvSpPr>
          <p:cNvPr id="3" name="Subtitle 2">
            <a:extLst>
              <a:ext uri="{FF2B5EF4-FFF2-40B4-BE49-F238E27FC236}">
                <a16:creationId xmlns:a16="http://schemas.microsoft.com/office/drawing/2014/main" id="{C61993E2-D943-4845-805A-FA91E605829C}"/>
              </a:ext>
            </a:extLst>
          </p:cNvPr>
          <p:cNvSpPr>
            <a:spLocks noGrp="1"/>
          </p:cNvSpPr>
          <p:nvPr>
            <p:ph type="subTitle" idx="1"/>
          </p:nvPr>
        </p:nvSpPr>
        <p:spPr>
          <a:xfrm>
            <a:off x="2698297" y="3963905"/>
            <a:ext cx="4101432" cy="432554"/>
          </a:xfrm>
        </p:spPr>
        <p:txBody>
          <a:bodyPr anchor="b">
            <a:noAutofit/>
          </a:bodyPr>
          <a:lstStyle/>
          <a:p>
            <a:pPr algn="l"/>
            <a:r>
              <a:rPr lang="en-US" sz="3600" b="1" dirty="0"/>
              <a:t>SICC 2020</a:t>
            </a:r>
          </a:p>
        </p:txBody>
      </p:sp>
      <p:sp>
        <p:nvSpPr>
          <p:cNvPr id="26" name="Freeform: Shape 25">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607" y="0"/>
            <a:ext cx="3749674" cy="2168912"/>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pic>
        <p:nvPicPr>
          <p:cNvPr id="21" name="Picture 20" descr="A bird perched on a tree branch&#10;&#10;Description automatically generated">
            <a:extLst>
              <a:ext uri="{FF2B5EF4-FFF2-40B4-BE49-F238E27FC236}">
                <a16:creationId xmlns:a16="http://schemas.microsoft.com/office/drawing/2014/main" id="{3A928970-6AED-43F9-ADBF-92EF3E7DED6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 b="21886"/>
          <a:stretch/>
        </p:blipFill>
        <p:spPr>
          <a:xfrm>
            <a:off x="293068" y="10"/>
            <a:ext cx="3458751" cy="2019612"/>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sp>
        <p:nvSpPr>
          <p:cNvPr id="28" name="Freeform: Shape 27">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6164"/>
            <a:ext cx="2798064" cy="3551837"/>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pic>
        <p:nvPicPr>
          <p:cNvPr id="13" name="Picture 12" descr="A pile of hay&#10;&#10;Description automatically generated">
            <a:extLst>
              <a:ext uri="{FF2B5EF4-FFF2-40B4-BE49-F238E27FC236}">
                <a16:creationId xmlns:a16="http://schemas.microsoft.com/office/drawing/2014/main" id="{DD535034-A684-4980-9F39-B15DC5B8B133}"/>
              </a:ext>
            </a:extLst>
          </p:cNvPr>
          <p:cNvPicPr>
            <a:picLocks noChangeAspect="1"/>
          </p:cNvPicPr>
          <p:nvPr/>
        </p:nvPicPr>
        <p:blipFill rotWithShape="1">
          <a:blip r:embed="rId5"/>
          <a:srcRect l="28806" r="19515"/>
          <a:stretch/>
        </p:blipFill>
        <p:spPr>
          <a:xfrm>
            <a:off x="20" y="3430749"/>
            <a:ext cx="2673459" cy="3427251"/>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8436" y="1135543"/>
            <a:ext cx="2679072" cy="267907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5" name="Picture 4" descr="A nest next to a pile of hay&#10;&#10;Description automatically generated">
            <a:extLst>
              <a:ext uri="{FF2B5EF4-FFF2-40B4-BE49-F238E27FC236}">
                <a16:creationId xmlns:a16="http://schemas.microsoft.com/office/drawing/2014/main" id="{CE9818B9-7B92-4A97-8F27-042A0CE8885B}"/>
              </a:ext>
            </a:extLst>
          </p:cNvPr>
          <p:cNvPicPr>
            <a:picLocks noChangeAspect="1"/>
          </p:cNvPicPr>
          <p:nvPr/>
        </p:nvPicPr>
        <p:blipFill rotWithShape="1">
          <a:blip r:embed="rId6">
            <a:extLst>
              <a:ext uri="{837473B0-CC2E-450A-ABE3-18F120FF3D39}">
                <a1611:picAttrSrcUrl xmlns:a1611="http://schemas.microsoft.com/office/drawing/2016/11/main" r:id="rId4"/>
              </a:ext>
            </a:extLst>
          </a:blip>
          <a:srcRect l="14991" r="18259"/>
          <a:stretch/>
        </p:blipFill>
        <p:spPr>
          <a:xfrm>
            <a:off x="3613031" y="1278092"/>
            <a:ext cx="2401927" cy="240192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0420" y="-1"/>
            <a:ext cx="2983580" cy="3079565"/>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pic>
        <p:nvPicPr>
          <p:cNvPr id="15" name="Picture 14" descr="A small bird perched on a tree branch&#10;&#10;Description automatically generated">
            <a:extLst>
              <a:ext uri="{FF2B5EF4-FFF2-40B4-BE49-F238E27FC236}">
                <a16:creationId xmlns:a16="http://schemas.microsoft.com/office/drawing/2014/main" id="{828C9940-9F41-44F0-B261-5C7707B4D91F}"/>
              </a:ext>
            </a:extLst>
          </p:cNvPr>
          <p:cNvPicPr>
            <a:picLocks noChangeAspect="1"/>
          </p:cNvPicPr>
          <p:nvPr/>
        </p:nvPicPr>
        <p:blipFill rotWithShape="1">
          <a:blip r:embed="rId7">
            <a:extLst>
              <a:ext uri="{837473B0-CC2E-450A-ABE3-18F120FF3D39}">
                <a1611:picAttrSrcUrl xmlns:a1611="http://schemas.microsoft.com/office/drawing/2016/11/main" r:id="rId4"/>
              </a:ext>
            </a:extLst>
          </a:blip>
          <a:srcRect l="24512" r="10920"/>
          <a:stretch/>
        </p:blipFill>
        <p:spPr>
          <a:xfrm>
            <a:off x="6304587" y="10"/>
            <a:ext cx="2839413" cy="2935390"/>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4" name="Freeform: Shape 33">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497" y="4645063"/>
            <a:ext cx="2244502" cy="2212937"/>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pic>
        <p:nvPicPr>
          <p:cNvPr id="10" name="Picture 9" descr="A nest next to a pile of hay&#10;&#10;Description automatically generated">
            <a:extLst>
              <a:ext uri="{FF2B5EF4-FFF2-40B4-BE49-F238E27FC236}">
                <a16:creationId xmlns:a16="http://schemas.microsoft.com/office/drawing/2014/main" id="{9A3C7086-3B69-46E5-9A98-6F2E9AB6CAC9}"/>
              </a:ext>
            </a:extLst>
          </p:cNvPr>
          <p:cNvPicPr>
            <a:picLocks noChangeAspect="1"/>
          </p:cNvPicPr>
          <p:nvPr/>
        </p:nvPicPr>
        <p:blipFill rotWithShape="1">
          <a:blip r:embed="rId8">
            <a:extLst>
              <a:ext uri="{837473B0-CC2E-450A-ABE3-18F120FF3D39}">
                <a1611:picAttrSrcUrl xmlns:a1611="http://schemas.microsoft.com/office/drawing/2016/11/main" r:id="rId4"/>
              </a:ext>
            </a:extLst>
          </a:blip>
          <a:srcRect l="8528" r="15343" b="4"/>
          <a:stretch/>
        </p:blipFill>
        <p:spPr>
          <a:xfrm>
            <a:off x="7022425" y="4767991"/>
            <a:ext cx="2121574" cy="2090009"/>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88024900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424" y="1287891"/>
            <a:ext cx="7628706" cy="585592"/>
          </a:xfrm>
        </p:spPr>
        <p:txBody>
          <a:bodyPr>
            <a:normAutofit/>
          </a:bodyPr>
          <a:lstStyle/>
          <a:p>
            <a:r>
              <a:rPr lang="en-US" dirty="0"/>
              <a:t>‘Sensitive Slopes’ of Brain Development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157" y="2218354"/>
            <a:ext cx="5765606" cy="4324205"/>
          </a:xfrm>
          <a:prstGeom prst="rect">
            <a:avLst/>
          </a:prstGeom>
        </p:spPr>
      </p:pic>
    </p:spTree>
    <p:extLst>
      <p:ext uri="{BB962C8B-B14F-4D97-AF65-F5344CB8AC3E}">
        <p14:creationId xmlns:p14="http://schemas.microsoft.com/office/powerpoint/2010/main" val="3294334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a:xfrm>
            <a:off x="4966719" y="638144"/>
            <a:ext cx="3715451" cy="1676603"/>
          </a:xfrm>
        </p:spPr>
        <p:txBody>
          <a:bodyPr>
            <a:normAutofit/>
          </a:bodyPr>
          <a:lstStyle/>
          <a:p>
            <a:r>
              <a:rPr lang="en-US" altLang="en-US" sz="3500" dirty="0"/>
              <a:t>Brain Development</a:t>
            </a:r>
          </a:p>
        </p:txBody>
      </p:sp>
      <p:sp>
        <p:nvSpPr>
          <p:cNvPr id="71" name="Rectangle 70">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853" y="559407"/>
            <a:ext cx="383229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Right And Left Brain">
            <a:extLst>
              <a:ext uri="{FF2B5EF4-FFF2-40B4-BE49-F238E27FC236}">
                <a16:creationId xmlns:a16="http://schemas.microsoft.com/office/drawing/2014/main" id="{6A5CC7C1-3510-4E38-A6BE-F105251A16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4351" y="1717351"/>
            <a:ext cx="3423297" cy="3423297"/>
          </a:xfrm>
          <a:prstGeom prst="rect">
            <a:avLst/>
          </a:prstGeom>
          <a:effectLst/>
        </p:spPr>
      </p:pic>
      <p:sp>
        <p:nvSpPr>
          <p:cNvPr id="3" name="Content Placeholder 2"/>
          <p:cNvSpPr>
            <a:spLocks noGrp="1"/>
          </p:cNvSpPr>
          <p:nvPr>
            <p:ph idx="1"/>
          </p:nvPr>
        </p:nvSpPr>
        <p:spPr>
          <a:xfrm>
            <a:off x="4966721" y="2438401"/>
            <a:ext cx="3715449" cy="3779520"/>
          </a:xfrm>
        </p:spPr>
        <p:txBody>
          <a:bodyPr>
            <a:normAutofit/>
          </a:bodyPr>
          <a:lstStyle/>
          <a:p>
            <a:pPr>
              <a:defRPr/>
            </a:pPr>
            <a:r>
              <a:rPr lang="en-US" sz="1700" dirty="0"/>
              <a:t>Brain adapts to the environment</a:t>
            </a:r>
          </a:p>
          <a:p>
            <a:pPr>
              <a:defRPr/>
            </a:pPr>
            <a:r>
              <a:rPr lang="en-US" sz="1700" dirty="0"/>
              <a:t>Great capacity to change</a:t>
            </a:r>
          </a:p>
          <a:p>
            <a:pPr>
              <a:defRPr/>
            </a:pPr>
            <a:r>
              <a:rPr lang="en-US" sz="1700" dirty="0"/>
              <a:t>Vulnerability to mental illness—and resilience—is rooted in development. </a:t>
            </a:r>
          </a:p>
          <a:p>
            <a:pPr>
              <a:defRPr/>
            </a:pPr>
            <a:r>
              <a:rPr lang="en-US" sz="1700" dirty="0"/>
              <a:t>Both risk and resilience are shaped by genes and environment interacting together, through childhood and adolescence</a:t>
            </a:r>
          </a:p>
          <a:p>
            <a:pPr>
              <a:buFont typeface="Arial" panose="020B0604020202020204" pitchFamily="34" charset="0"/>
              <a:buNone/>
              <a:defRPr/>
            </a:pPr>
            <a:endParaRPr lang="en-US" sz="1700" dirty="0"/>
          </a:p>
          <a:p>
            <a:pPr>
              <a:buFont typeface="Arial" panose="020B0604020202020204" pitchFamily="34" charset="0"/>
              <a:buNone/>
              <a:defRPr/>
            </a:pPr>
            <a:r>
              <a:rPr lang="en-US" sz="1700" i="1" dirty="0"/>
              <a:t>-http://nimh.nih.gov/health/topics/child-and-adolescent-mental-health/index.shtml</a:t>
            </a:r>
          </a:p>
        </p:txBody>
      </p:sp>
    </p:spTree>
    <p:extLst>
      <p:ext uri="{BB962C8B-B14F-4D97-AF65-F5344CB8AC3E}">
        <p14:creationId xmlns:p14="http://schemas.microsoft.com/office/powerpoint/2010/main" val="2960733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89431E94-5C4E-40B2-B4AF-287FC36476C5}"/>
              </a:ext>
            </a:extLst>
          </p:cNvPr>
          <p:cNvSpPr>
            <a:spLocks noGrp="1"/>
          </p:cNvSpPr>
          <p:nvPr>
            <p:ph type="title"/>
          </p:nvPr>
        </p:nvSpPr>
        <p:spPr>
          <a:xfrm>
            <a:off x="381000" y="629267"/>
            <a:ext cx="2855976" cy="818534"/>
          </a:xfrm>
        </p:spPr>
        <p:txBody>
          <a:bodyPr vert="horz" lIns="91440" tIns="45720" rIns="91440" bIns="45720" rtlCol="0" anchor="ctr">
            <a:normAutofit fontScale="90000"/>
          </a:bodyPr>
          <a:lstStyle/>
          <a:p>
            <a:pPr defTabSz="914400"/>
            <a:r>
              <a:rPr lang="en-US" sz="2700" b="1" dirty="0"/>
              <a:t>Early Childhood Development: Not Only School Readiness</a:t>
            </a:r>
            <a:br>
              <a:rPr lang="en-US" sz="2200" dirty="0"/>
            </a:br>
            <a:endParaRPr lang="en-US" sz="2200" dirty="0"/>
          </a:p>
        </p:txBody>
      </p:sp>
      <p:sp>
        <p:nvSpPr>
          <p:cNvPr id="3" name="Content Placeholder 2">
            <a:extLst>
              <a:ext uri="{FF2B5EF4-FFF2-40B4-BE49-F238E27FC236}">
                <a16:creationId xmlns:a16="http://schemas.microsoft.com/office/drawing/2014/main" id="{ABBF80CE-824E-44AE-BEC8-02D1471C866D}"/>
              </a:ext>
            </a:extLst>
          </p:cNvPr>
          <p:cNvSpPr>
            <a:spLocks noGrp="1"/>
          </p:cNvSpPr>
          <p:nvPr>
            <p:ph sz="half" idx="1"/>
          </p:nvPr>
        </p:nvSpPr>
        <p:spPr>
          <a:xfrm>
            <a:off x="381000" y="1828800"/>
            <a:ext cx="2855975" cy="4876800"/>
          </a:xfrm>
        </p:spPr>
        <p:txBody>
          <a:bodyPr vert="horz" lIns="91440" tIns="45720" rIns="91440" bIns="45720" rtlCol="0">
            <a:normAutofit/>
          </a:bodyPr>
          <a:lstStyle/>
          <a:p>
            <a:pPr marL="0" lvl="1" indent="-228600" defTabSz="914400"/>
            <a:r>
              <a:rPr lang="en-US" sz="2000" dirty="0"/>
              <a:t>Foundation for health and human capacity</a:t>
            </a:r>
          </a:p>
          <a:p>
            <a:pPr marL="0" lvl="1" indent="-228600" defTabSz="914400"/>
            <a:r>
              <a:rPr lang="en-US" sz="2000" dirty="0"/>
              <a:t>Long period to grow and program the brain for successful adaptation to the environment and culture</a:t>
            </a:r>
          </a:p>
          <a:p>
            <a:pPr marL="0" lvl="1" indent="-228600" defTabSz="914400"/>
            <a:r>
              <a:rPr lang="en-US" sz="2000" dirty="0"/>
              <a:t>Exceptional capacity to learn and critical period for relational, social and emotional development</a:t>
            </a:r>
          </a:p>
          <a:p>
            <a:pPr marL="457200" lvl="1" indent="-228600" defTabSz="914400"/>
            <a:endParaRPr lang="en-US" sz="2000" dirty="0"/>
          </a:p>
          <a:p>
            <a:pPr marL="228600" lvl="1" indent="0" defTabSz="914400">
              <a:buNone/>
            </a:pPr>
            <a:r>
              <a:rPr lang="en-US" sz="2000" dirty="0"/>
              <a:t>“No health without mental health”-</a:t>
            </a:r>
            <a:r>
              <a:rPr lang="en-US" sz="2000" i="1" dirty="0"/>
              <a:t>World Health Organization</a:t>
            </a:r>
          </a:p>
          <a:p>
            <a:pPr indent="-228600" defTabSz="914400"/>
            <a:endParaRPr lang="en-US" sz="1600" dirty="0"/>
          </a:p>
        </p:txBody>
      </p:sp>
      <p:pic>
        <p:nvPicPr>
          <p:cNvPr id="21" name="Content Placeholder 20">
            <a:extLst>
              <a:ext uri="{FF2B5EF4-FFF2-40B4-BE49-F238E27FC236}">
                <a16:creationId xmlns:a16="http://schemas.microsoft.com/office/drawing/2014/main" id="{8F2FD7D2-B5ED-49EB-963B-287272E3A73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063" r="7549" b="3"/>
          <a:stretch/>
        </p:blipFill>
        <p:spPr>
          <a:xfrm>
            <a:off x="3957066" y="640082"/>
            <a:ext cx="4707187" cy="5577838"/>
          </a:xfrm>
          <a:prstGeom prst="rect">
            <a:avLst/>
          </a:prstGeom>
          <a:effectLst/>
        </p:spPr>
      </p:pic>
    </p:spTree>
    <p:extLst>
      <p:ext uri="{BB962C8B-B14F-4D97-AF65-F5344CB8AC3E}">
        <p14:creationId xmlns:p14="http://schemas.microsoft.com/office/powerpoint/2010/main" val="353364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4813299" y="490537"/>
            <a:ext cx="3968748" cy="1628775"/>
          </a:xfrm>
        </p:spPr>
        <p:txBody>
          <a:bodyPr vert="horz" lIns="91440" tIns="45720" rIns="91440" bIns="45720" rtlCol="0" anchor="b">
            <a:normAutofit/>
          </a:bodyPr>
          <a:lstStyle/>
          <a:p>
            <a:pPr defTabSz="914400"/>
            <a:r>
              <a:rPr lang="en-US" altLang="en-US" sz="3500" b="1" dirty="0"/>
              <a:t>Role of Attachment</a:t>
            </a:r>
          </a:p>
        </p:txBody>
      </p:sp>
      <p:pic>
        <p:nvPicPr>
          <p:cNvPr id="15364" name="Picture 2" descr="C:\Users\Kconnors\AppData\Local\Microsoft\Windows\Temporary Internet Files\Content.IE5\6KFJWSJB\baby,black,and,white,feet,hands,photograph,big,hands,small,feet-ae3bcb9f5dd5a88cde306865ca021603_h[1].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7057" r="20596" b="2"/>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p:spPr>
      </p:pic>
      <p:sp>
        <p:nvSpPr>
          <p:cNvPr id="3" name="Content Placeholder 2"/>
          <p:cNvSpPr>
            <a:spLocks noGrp="1"/>
          </p:cNvSpPr>
          <p:nvPr>
            <p:ph sz="half" idx="1"/>
          </p:nvPr>
        </p:nvSpPr>
        <p:spPr>
          <a:xfrm>
            <a:off x="4813300" y="2286000"/>
            <a:ext cx="3968748" cy="4572000"/>
          </a:xfrm>
        </p:spPr>
        <p:txBody>
          <a:bodyPr vert="horz" lIns="91440" tIns="45720" rIns="91440" bIns="45720" rtlCol="0">
            <a:normAutofit/>
          </a:bodyPr>
          <a:lstStyle/>
          <a:p>
            <a:pPr indent="-228600" defTabSz="914400" fontAlgn="auto">
              <a:spcBef>
                <a:spcPts val="0"/>
              </a:spcBef>
              <a:spcAft>
                <a:spcPts val="600"/>
              </a:spcAft>
              <a:defRPr/>
            </a:pPr>
            <a:r>
              <a:rPr lang="en-US" sz="2400" dirty="0"/>
              <a:t>Protection </a:t>
            </a:r>
          </a:p>
          <a:p>
            <a:pPr indent="-228600" defTabSz="914400" fontAlgn="auto">
              <a:spcBef>
                <a:spcPts val="0"/>
              </a:spcBef>
              <a:spcAft>
                <a:spcPts val="600"/>
              </a:spcAft>
              <a:defRPr/>
            </a:pPr>
            <a:r>
              <a:rPr lang="en-US" sz="2400" dirty="0"/>
              <a:t>Regulation</a:t>
            </a:r>
          </a:p>
          <a:p>
            <a:pPr indent="-228600" defTabSz="914400" fontAlgn="auto">
              <a:spcBef>
                <a:spcPts val="0"/>
              </a:spcBef>
              <a:spcAft>
                <a:spcPts val="600"/>
              </a:spcAft>
              <a:defRPr/>
            </a:pPr>
            <a:r>
              <a:rPr lang="en-US" sz="2400" dirty="0"/>
              <a:t>Learning </a:t>
            </a:r>
          </a:p>
          <a:p>
            <a:pPr indent="-228600" defTabSz="914400" fontAlgn="auto">
              <a:spcBef>
                <a:spcPts val="0"/>
              </a:spcBef>
              <a:spcAft>
                <a:spcPts val="600"/>
              </a:spcAft>
              <a:defRPr/>
            </a:pPr>
            <a:r>
              <a:rPr lang="en-US" sz="2400" dirty="0"/>
              <a:t>Blueprint for relationships</a:t>
            </a:r>
          </a:p>
          <a:p>
            <a:pPr marL="114300" lvl="1" indent="0" defTabSz="914400" fontAlgn="auto">
              <a:spcBef>
                <a:spcPts val="0"/>
              </a:spcBef>
              <a:spcAft>
                <a:spcPts val="600"/>
              </a:spcAft>
              <a:buNone/>
              <a:defRPr/>
            </a:pPr>
            <a:r>
              <a:rPr lang="en-US" sz="2000" dirty="0"/>
              <a:t>“Purpose is not a produce a certain type of child but to engage in meaningful and profound relationships”</a:t>
            </a:r>
          </a:p>
          <a:p>
            <a:pPr marL="114300" lvl="1" indent="0" defTabSz="914400" fontAlgn="auto">
              <a:spcBef>
                <a:spcPts val="0"/>
              </a:spcBef>
              <a:spcAft>
                <a:spcPts val="600"/>
              </a:spcAft>
              <a:buNone/>
              <a:defRPr/>
            </a:pPr>
            <a:endParaRPr lang="en-US" sz="2000" dirty="0"/>
          </a:p>
          <a:p>
            <a:pPr marL="114300" lvl="1" indent="0" defTabSz="914400">
              <a:spcBef>
                <a:spcPts val="0"/>
              </a:spcBef>
              <a:spcAft>
                <a:spcPts val="600"/>
              </a:spcAft>
              <a:buNone/>
              <a:defRPr/>
            </a:pPr>
            <a:r>
              <a:rPr lang="en-US" sz="1400" dirty="0"/>
              <a:t>-</a:t>
            </a:r>
            <a:r>
              <a:rPr lang="en-US" altLang="en-US" sz="1400" i="1" dirty="0"/>
              <a:t>Gopnik, Alison. “Against Parenting.” July 9-10, 2016.  Wall Street Journal.  Adapted for “The Gardner and the Carpenter:  What the New Science of Child Development Tells Us About the Relationship Between Parents and Children.”</a:t>
            </a:r>
          </a:p>
          <a:p>
            <a:pPr marL="342900" lvl="1" indent="-228600" defTabSz="914400" fontAlgn="auto">
              <a:spcBef>
                <a:spcPts val="0"/>
              </a:spcBef>
              <a:spcAft>
                <a:spcPts val="600"/>
              </a:spcAft>
              <a:defRPr/>
            </a:pPr>
            <a:endParaRPr lang="en-US" sz="1400" dirty="0"/>
          </a:p>
        </p:txBody>
      </p:sp>
    </p:spTree>
    <p:extLst>
      <p:ext uri="{BB962C8B-B14F-4D97-AF65-F5344CB8AC3E}">
        <p14:creationId xmlns:p14="http://schemas.microsoft.com/office/powerpoint/2010/main" val="62658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857A-4D5D-48C0-A98A-BC6542558C78}"/>
              </a:ext>
            </a:extLst>
          </p:cNvPr>
          <p:cNvSpPr>
            <a:spLocks noGrp="1"/>
          </p:cNvSpPr>
          <p:nvPr>
            <p:ph type="title"/>
          </p:nvPr>
        </p:nvSpPr>
        <p:spPr>
          <a:xfrm>
            <a:off x="228600" y="228600"/>
            <a:ext cx="3008376" cy="1295401"/>
          </a:xfrm>
        </p:spPr>
        <p:txBody>
          <a:bodyPr vert="horz" lIns="91440" tIns="45720" rIns="91440" bIns="45720" rtlCol="0" anchor="ctr">
            <a:normAutofit/>
          </a:bodyPr>
          <a:lstStyle/>
          <a:p>
            <a:pPr defTabSz="914400"/>
            <a:r>
              <a:rPr lang="en-US" sz="3600" b="1" dirty="0"/>
              <a:t>Grow Well &amp; Love Well</a:t>
            </a:r>
          </a:p>
        </p:txBody>
      </p:sp>
      <p:sp>
        <p:nvSpPr>
          <p:cNvPr id="3" name="Content Placeholder 2">
            <a:extLst>
              <a:ext uri="{FF2B5EF4-FFF2-40B4-BE49-F238E27FC236}">
                <a16:creationId xmlns:a16="http://schemas.microsoft.com/office/drawing/2014/main" id="{7F9EEB87-513B-4710-A467-A2FC6DDA698F}"/>
              </a:ext>
            </a:extLst>
          </p:cNvPr>
          <p:cNvSpPr>
            <a:spLocks noGrp="1"/>
          </p:cNvSpPr>
          <p:nvPr>
            <p:ph sz="half" idx="1"/>
          </p:nvPr>
        </p:nvSpPr>
        <p:spPr>
          <a:xfrm>
            <a:off x="228600" y="1524001"/>
            <a:ext cx="3008375" cy="5181599"/>
          </a:xfrm>
        </p:spPr>
        <p:txBody>
          <a:bodyPr vert="horz" lIns="91440" tIns="45720" rIns="91440" bIns="45720" rtlCol="0">
            <a:normAutofit lnSpcReduction="10000"/>
          </a:bodyPr>
          <a:lstStyle/>
          <a:p>
            <a:pPr marL="0" indent="-228600" defTabSz="914400">
              <a:buClr>
                <a:schemeClr val="accent3"/>
              </a:buClr>
              <a:defRPr/>
            </a:pPr>
            <a:r>
              <a:rPr lang="en-US" sz="2000" b="1" dirty="0"/>
              <a:t>Early childhood mental health is defined as the capacity to </a:t>
            </a:r>
            <a:r>
              <a:rPr lang="en-US" sz="2000" b="1" i="1" dirty="0"/>
              <a:t>"grow well and love well."</a:t>
            </a:r>
          </a:p>
          <a:p>
            <a:pPr marL="0" indent="-228600" defTabSz="914400">
              <a:buClr>
                <a:schemeClr val="accent3"/>
              </a:buClr>
              <a:defRPr/>
            </a:pPr>
            <a:r>
              <a:rPr lang="en-US" sz="2000" b="1" dirty="0"/>
              <a:t>1) experience, tolerate and express a range of emotions without lasting emotional collapse; </a:t>
            </a:r>
          </a:p>
          <a:p>
            <a:pPr marL="0" indent="-228600" defTabSz="914400">
              <a:buClr>
                <a:schemeClr val="accent3"/>
              </a:buClr>
              <a:defRPr/>
            </a:pPr>
            <a:r>
              <a:rPr lang="en-US" sz="2000" b="1" dirty="0"/>
              <a:t>2) form and maintain mostly trusting and intimate relationships; and </a:t>
            </a:r>
          </a:p>
          <a:p>
            <a:pPr marL="0" indent="-228600" defTabSz="914400">
              <a:buClr>
                <a:schemeClr val="accent3"/>
              </a:buClr>
              <a:defRPr/>
            </a:pPr>
            <a:r>
              <a:rPr lang="en-US" sz="2000" b="1" dirty="0"/>
              <a:t>3) learn the culturally expected skills considered appropriate for the child's age.</a:t>
            </a:r>
          </a:p>
          <a:p>
            <a:pPr marL="0" indent="-228600" defTabSz="914400"/>
            <a:r>
              <a:rPr lang="en-US" sz="2000" b="1" dirty="0"/>
              <a:t>-Alicia Lieberman and Patricia Van Horn, 2008. </a:t>
            </a:r>
          </a:p>
          <a:p>
            <a:pPr indent="-228600" defTabSz="914400"/>
            <a:endParaRPr lang="en-US" sz="1500" dirty="0"/>
          </a:p>
        </p:txBody>
      </p:sp>
      <p:pic>
        <p:nvPicPr>
          <p:cNvPr id="8" name="Content Placeholder 7" descr="A swan swimming in a body of water&#10;&#10;Description automatically generated">
            <a:extLst>
              <a:ext uri="{FF2B5EF4-FFF2-40B4-BE49-F238E27FC236}">
                <a16:creationId xmlns:a16="http://schemas.microsoft.com/office/drawing/2014/main" id="{78E2AF10-B94D-46F3-8593-63F6DDE69809}"/>
              </a:ext>
            </a:extLst>
          </p:cNvPr>
          <p:cNvPicPr>
            <a:picLocks noGrp="1" noChangeAspect="1"/>
          </p:cNvPicPr>
          <p:nvPr>
            <p:ph sz="half" idx="2"/>
          </p:nvPr>
        </p:nvPicPr>
        <p:blipFill rotWithShape="1">
          <a:blip r:embed="rId3">
            <a:extLst>
              <a:ext uri="{837473B0-CC2E-450A-ABE3-18F120FF3D39}">
                <a1611:picAttrSrcUrl xmlns:a1611="http://schemas.microsoft.com/office/drawing/2016/11/main" r:id="rId4"/>
              </a:ext>
            </a:extLst>
          </a:blip>
          <a:srcRect l="18657" r="21004"/>
          <a:stretch/>
        </p:blipFill>
        <p:spPr>
          <a:xfrm>
            <a:off x="3957066" y="640082"/>
            <a:ext cx="4707187" cy="5577838"/>
          </a:xfrm>
          <a:prstGeom prst="rect">
            <a:avLst/>
          </a:prstGeom>
          <a:effectLst/>
        </p:spPr>
      </p:pic>
    </p:spTree>
    <p:extLst>
      <p:ext uri="{BB962C8B-B14F-4D97-AF65-F5344CB8AC3E}">
        <p14:creationId xmlns:p14="http://schemas.microsoft.com/office/powerpoint/2010/main" val="4044038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vert="horz" lIns="91440" tIns="45720" rIns="91440" bIns="45720" rtlCol="0" anchor="b">
            <a:normAutofit fontScale="90000"/>
          </a:bodyPr>
          <a:lstStyle/>
          <a:p>
            <a:pPr defTabSz="914400"/>
            <a:r>
              <a:rPr lang="en-US" sz="4100" dirty="0"/>
              <a:t>Two Generation Resources for Coping with COVID-19 Pandemic</a:t>
            </a:r>
          </a:p>
        </p:txBody>
      </p:sp>
      <p:graphicFrame>
        <p:nvGraphicFramePr>
          <p:cNvPr id="13" name="Content Placeholder 12">
            <a:extLst>
              <a:ext uri="{FF2B5EF4-FFF2-40B4-BE49-F238E27FC236}">
                <a16:creationId xmlns:a16="http://schemas.microsoft.com/office/drawing/2014/main" id="{5E18E0D1-AB6F-4DCE-ACBA-09ED6487FE65}"/>
              </a:ext>
            </a:extLst>
          </p:cNvPr>
          <p:cNvGraphicFramePr>
            <a:graphicFrameLocks noGrp="1"/>
          </p:cNvGraphicFramePr>
          <p:nvPr>
            <p:ph sz="half" idx="2"/>
            <p:extLst>
              <p:ext uri="{D42A27DB-BD31-4B8C-83A1-F6EECF244321}">
                <p14:modId xmlns:p14="http://schemas.microsoft.com/office/powerpoint/2010/main" val="1179970303"/>
              </p:ext>
            </p:extLst>
          </p:nvPr>
        </p:nvGraphicFramePr>
        <p:xfrm>
          <a:off x="3724275" y="2514600"/>
          <a:ext cx="4940300" cy="3662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Content Placeholder 3" descr="Please enable JavaScript to experience Vimeo in all of its glory.">
            <a:extLst>
              <a:ext uri="{FF2B5EF4-FFF2-40B4-BE49-F238E27FC236}">
                <a16:creationId xmlns:a16="http://schemas.microsoft.com/office/drawing/2014/main" id="{1E14FD7E-A29C-428A-9959-DB446FC47129}"/>
              </a:ext>
            </a:extLst>
          </p:cNvPr>
          <p:cNvPicPr>
            <a:picLocks noChangeAspect="1"/>
          </p:cNvPicPr>
          <p:nvPr/>
        </p:nvPicPr>
        <p:blipFill rotWithShape="1">
          <a:blip r:embed="rId7">
            <a:extLst>
              <a:ext uri="{28A0092B-C50C-407E-A947-70E740481C1C}">
                <a14:useLocalDpi xmlns:a14="http://schemas.microsoft.com/office/drawing/2010/main" val="0"/>
              </a:ext>
            </a:extLst>
          </a:blip>
          <a:srcRect l="44063" r="27421"/>
          <a:stretch/>
        </p:blipFill>
        <p:spPr>
          <a:xfrm>
            <a:off x="20" y="10"/>
            <a:ext cx="3476673" cy="6857990"/>
          </a:xfrm>
          <a:prstGeom prst="rect">
            <a:avLst/>
          </a:prstGeom>
          <a:effectLst/>
        </p:spPr>
      </p:pic>
      <p:cxnSp>
        <p:nvCxnSpPr>
          <p:cNvPr id="22"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9AB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153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3E69EC-BB4B-4ADF-9A98-DA4ACF0089F2}"/>
              </a:ext>
            </a:extLst>
          </p:cNvPr>
          <p:cNvSpPr>
            <a:spLocks noGrp="1"/>
          </p:cNvSpPr>
          <p:nvPr>
            <p:ph type="sldNum" sz="quarter" idx="12"/>
          </p:nvPr>
        </p:nvSpPr>
        <p:spPr/>
        <p:txBody>
          <a:bodyPr/>
          <a:lstStyle/>
          <a:p>
            <a:pPr>
              <a:defRPr/>
            </a:pPr>
            <a:r>
              <a:rPr lang="en-US" dirty="0">
                <a:latin typeface="Arial" panose="020B0604020202020204" pitchFamily="34" charset="0"/>
              </a:rPr>
              <a:t>Slide </a:t>
            </a:r>
            <a:fld id="{B0C0EBDE-A24E-4038-93CB-EB474CEE5F50}" type="slidenum">
              <a:rPr lang="en-US" smtClean="0">
                <a:latin typeface="Arial" panose="020B0604020202020204" pitchFamily="34" charset="0"/>
              </a:rPr>
              <a:pPr>
                <a:defRPr/>
              </a:pPr>
              <a:t>16</a:t>
            </a:fld>
            <a:endParaRPr lang="en-US" dirty="0">
              <a:latin typeface="Arial" panose="020B0604020202020204" pitchFamily="34" charset="0"/>
            </a:endParaRPr>
          </a:p>
        </p:txBody>
      </p:sp>
      <p:pic>
        <p:nvPicPr>
          <p:cNvPr id="5" name="Picture 4">
            <a:extLst>
              <a:ext uri="{FF2B5EF4-FFF2-40B4-BE49-F238E27FC236}">
                <a16:creationId xmlns:a16="http://schemas.microsoft.com/office/drawing/2014/main" id="{ECF8ABB4-11D4-47C7-91B8-B6D43ECC0BDE}"/>
              </a:ext>
            </a:extLst>
          </p:cNvPr>
          <p:cNvPicPr>
            <a:picLocks noChangeAspect="1"/>
          </p:cNvPicPr>
          <p:nvPr/>
        </p:nvPicPr>
        <p:blipFill>
          <a:blip r:embed="rId2"/>
          <a:stretch>
            <a:fillRect/>
          </a:stretch>
        </p:blipFill>
        <p:spPr>
          <a:xfrm>
            <a:off x="0" y="722760"/>
            <a:ext cx="9144000" cy="5412480"/>
          </a:xfrm>
          <a:prstGeom prst="rect">
            <a:avLst/>
          </a:prstGeom>
        </p:spPr>
      </p:pic>
      <p:sp>
        <p:nvSpPr>
          <p:cNvPr id="6" name="Rectangle 5">
            <a:extLst>
              <a:ext uri="{FF2B5EF4-FFF2-40B4-BE49-F238E27FC236}">
                <a16:creationId xmlns:a16="http://schemas.microsoft.com/office/drawing/2014/main" id="{8EB06CA3-B164-4534-A26C-6B9E109EEAE0}"/>
              </a:ext>
            </a:extLst>
          </p:cNvPr>
          <p:cNvSpPr/>
          <p:nvPr/>
        </p:nvSpPr>
        <p:spPr>
          <a:xfrm>
            <a:off x="533400" y="6211669"/>
            <a:ext cx="7162800" cy="646331"/>
          </a:xfrm>
          <a:prstGeom prst="rect">
            <a:avLst/>
          </a:prstGeom>
        </p:spPr>
        <p:txBody>
          <a:bodyPr wrap="square">
            <a:spAutoFit/>
          </a:bodyPr>
          <a:lstStyle/>
          <a:p>
            <a:r>
              <a:rPr lang="en-US" dirty="0">
                <a:hlinkClick r:id="rId3"/>
              </a:rPr>
              <a:t>https://developingchild.harvard.edu/resources/what-is-covid-19-and-how-does-it-relate-to-child-development/</a:t>
            </a:r>
            <a:endParaRPr lang="en-US" dirty="0"/>
          </a:p>
        </p:txBody>
      </p:sp>
    </p:spTree>
    <p:extLst>
      <p:ext uri="{BB962C8B-B14F-4D97-AF65-F5344CB8AC3E}">
        <p14:creationId xmlns:p14="http://schemas.microsoft.com/office/powerpoint/2010/main" val="1104310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619" y="1112969"/>
            <a:ext cx="2952974" cy="4166010"/>
          </a:xfrm>
        </p:spPr>
        <p:txBody>
          <a:bodyPr>
            <a:normAutofit/>
          </a:bodyPr>
          <a:lstStyle/>
          <a:p>
            <a:r>
              <a:rPr lang="en-US" dirty="0">
                <a:solidFill>
                  <a:srgbClr val="FFFFFF"/>
                </a:solidFill>
              </a:rPr>
              <a:t>Developmental Screening</a:t>
            </a:r>
          </a:p>
        </p:txBody>
      </p:sp>
      <p:sp>
        <p:nvSpPr>
          <p:cNvPr id="26" name="Freeform: Shape 25">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p:cNvSpPr>
            <a:spLocks noGrp="1"/>
          </p:cNvSpPr>
          <p:nvPr>
            <p:ph idx="1"/>
          </p:nvPr>
        </p:nvSpPr>
        <p:spPr>
          <a:xfrm>
            <a:off x="4572000" y="820880"/>
            <a:ext cx="3943349" cy="5808520"/>
          </a:xfrm>
        </p:spPr>
        <p:txBody>
          <a:bodyPr anchor="t">
            <a:normAutofit/>
          </a:bodyPr>
          <a:lstStyle/>
          <a:p>
            <a:r>
              <a:rPr lang="en-US" sz="2000" dirty="0"/>
              <a:t>Detection rates of developmental disorders lower than prevalence rates</a:t>
            </a:r>
          </a:p>
          <a:p>
            <a:r>
              <a:rPr lang="en-US" sz="2000" dirty="0"/>
              <a:t>Identification of delayed or disordered development promotes identification of</a:t>
            </a:r>
          </a:p>
          <a:p>
            <a:pPr lvl="1"/>
            <a:r>
              <a:rPr lang="en-US" sz="2000" dirty="0"/>
              <a:t>Specific medical conditions</a:t>
            </a:r>
          </a:p>
          <a:p>
            <a:pPr lvl="1"/>
            <a:r>
              <a:rPr lang="en-US" sz="2000" dirty="0"/>
              <a:t>Risk for other medical complications </a:t>
            </a:r>
          </a:p>
          <a:p>
            <a:pPr lvl="1"/>
            <a:r>
              <a:rPr lang="en-US" sz="2000" dirty="0">
                <a:highlight>
                  <a:srgbClr val="FFFF00"/>
                </a:highlight>
              </a:rPr>
              <a:t>Risk for associated behavioral or other developmental disorders</a:t>
            </a:r>
          </a:p>
          <a:p>
            <a:pPr lvl="1"/>
            <a:r>
              <a:rPr lang="en-US" sz="2000" dirty="0"/>
              <a:t>Appropriate treatment plan</a:t>
            </a:r>
          </a:p>
          <a:p>
            <a:pPr lvl="1"/>
            <a:r>
              <a:rPr lang="en-US" sz="2000" dirty="0"/>
              <a:t>Appropriate early intervention services</a:t>
            </a:r>
          </a:p>
          <a:p>
            <a:pPr lvl="1"/>
            <a:r>
              <a:rPr lang="en-US" sz="2000" dirty="0"/>
              <a:t>Appropriate family counseling regarding expectations and for family planning reasons</a:t>
            </a:r>
          </a:p>
          <a:p>
            <a:pPr lvl="5"/>
            <a:r>
              <a:rPr lang="en-US" sz="1700" dirty="0"/>
              <a:t>AAP </a:t>
            </a:r>
            <a:r>
              <a:rPr lang="en-US" sz="1700" i="1" dirty="0"/>
              <a:t>Pediatrics</a:t>
            </a:r>
            <a:r>
              <a:rPr lang="en-US" sz="1700" dirty="0"/>
              <a:t> 2006</a:t>
            </a:r>
          </a:p>
        </p:txBody>
      </p:sp>
      <p:sp>
        <p:nvSpPr>
          <p:cNvPr id="32" name="Freeform: Shape 31">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920585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96646" y="386930"/>
            <a:ext cx="7606349" cy="1300554"/>
          </a:xfrm>
        </p:spPr>
        <p:txBody>
          <a:bodyPr anchor="b">
            <a:normAutofit/>
          </a:bodyPr>
          <a:lstStyle/>
          <a:p>
            <a:r>
              <a:rPr lang="en-US" sz="4200" dirty="0"/>
              <a:t>Anticipatory Guidance</a:t>
            </a:r>
          </a:p>
        </p:txBody>
      </p:sp>
      <p:sp>
        <p:nvSpPr>
          <p:cNvPr id="77" name="Rectangle 76">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4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4832" r="14117" b="-2"/>
          <a:stretch/>
        </p:blipFill>
        <p:spPr bwMode="auto">
          <a:xfrm>
            <a:off x="476471" y="2524715"/>
            <a:ext cx="3862708" cy="371424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804821" y="2599509"/>
            <a:ext cx="3398174" cy="3639450"/>
          </a:xfrm>
        </p:spPr>
        <p:txBody>
          <a:bodyPr anchor="ctr">
            <a:normAutofit/>
          </a:bodyPr>
          <a:lstStyle/>
          <a:p>
            <a:r>
              <a:rPr lang="en-US" sz="1700" dirty="0"/>
              <a:t>General Recommendations</a:t>
            </a:r>
          </a:p>
          <a:p>
            <a:pPr lvl="1"/>
            <a:r>
              <a:rPr lang="en-US" sz="1700" dirty="0"/>
              <a:t>Sleep hygiene</a:t>
            </a:r>
          </a:p>
          <a:p>
            <a:pPr lvl="1"/>
            <a:r>
              <a:rPr lang="en-US" sz="1700" dirty="0"/>
              <a:t>Nutrition</a:t>
            </a:r>
          </a:p>
          <a:p>
            <a:pPr lvl="1"/>
            <a:r>
              <a:rPr lang="en-US" sz="1700" dirty="0"/>
              <a:t>1:1 attention</a:t>
            </a:r>
          </a:p>
          <a:p>
            <a:pPr lvl="1"/>
            <a:r>
              <a:rPr lang="en-US" sz="1700" dirty="0"/>
              <a:t>Limited TV/Video</a:t>
            </a:r>
          </a:p>
          <a:p>
            <a:pPr lvl="1"/>
            <a:r>
              <a:rPr lang="en-US" sz="1700" dirty="0"/>
              <a:t>Caution on video violence</a:t>
            </a:r>
          </a:p>
          <a:p>
            <a:pPr lvl="1"/>
            <a:r>
              <a:rPr lang="en-US" sz="1700" dirty="0"/>
              <a:t>Increase outdoor time</a:t>
            </a:r>
          </a:p>
          <a:p>
            <a:r>
              <a:rPr lang="en-US" sz="1700" dirty="0"/>
              <a:t>Bright Futures: Promoting Mental Health</a:t>
            </a:r>
          </a:p>
        </p:txBody>
      </p:sp>
      <p:sp>
        <p:nvSpPr>
          <p:cNvPr id="81" name="Rectangle 80">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6094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12D1C1-9311-441A-915F-601A126598DB}"/>
              </a:ext>
            </a:extLst>
          </p:cNvPr>
          <p:cNvSpPr>
            <a:spLocks noGrp="1"/>
          </p:cNvSpPr>
          <p:nvPr>
            <p:ph type="title"/>
          </p:nvPr>
        </p:nvSpPr>
        <p:spPr>
          <a:xfrm>
            <a:off x="596646" y="386930"/>
            <a:ext cx="7606349" cy="1300554"/>
          </a:xfrm>
        </p:spPr>
        <p:txBody>
          <a:bodyPr vert="horz" lIns="91440" tIns="45720" rIns="91440" bIns="45720" rtlCol="0" anchor="b">
            <a:normAutofit/>
          </a:bodyPr>
          <a:lstStyle/>
          <a:p>
            <a:pPr defTabSz="914400"/>
            <a:r>
              <a:rPr lang="en-US" sz="4200" dirty="0"/>
              <a:t>Tips for Successful Video Visits</a:t>
            </a:r>
          </a:p>
        </p:txBody>
      </p:sp>
      <p:pic>
        <p:nvPicPr>
          <p:cNvPr id="9" name="Content Placeholder 8" descr="A picture containing person, laptop, sitting, indoor&#10;&#10;Description automatically generated">
            <a:extLst>
              <a:ext uri="{FF2B5EF4-FFF2-40B4-BE49-F238E27FC236}">
                <a16:creationId xmlns:a16="http://schemas.microsoft.com/office/drawing/2014/main" id="{46E4BC0A-C867-42F6-8E25-AB941591397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742" r="1" b="1"/>
          <a:stretch/>
        </p:blipFill>
        <p:spPr>
          <a:xfrm>
            <a:off x="476471" y="2524715"/>
            <a:ext cx="3862708" cy="3714244"/>
          </a:xfrm>
          <a:prstGeom prst="rect">
            <a:avLst/>
          </a:prstGeom>
        </p:spPr>
      </p:pic>
      <p:sp>
        <p:nvSpPr>
          <p:cNvPr id="6" name="Content Placeholder 5">
            <a:extLst>
              <a:ext uri="{FF2B5EF4-FFF2-40B4-BE49-F238E27FC236}">
                <a16:creationId xmlns:a16="http://schemas.microsoft.com/office/drawing/2014/main" id="{BA9A5E5F-08C3-4F70-AB85-4A235D1136F9}"/>
              </a:ext>
            </a:extLst>
          </p:cNvPr>
          <p:cNvSpPr>
            <a:spLocks noGrp="1"/>
          </p:cNvSpPr>
          <p:nvPr>
            <p:ph sz="half" idx="1"/>
          </p:nvPr>
        </p:nvSpPr>
        <p:spPr>
          <a:xfrm>
            <a:off x="4804821" y="2599509"/>
            <a:ext cx="3398174" cy="3639450"/>
          </a:xfrm>
        </p:spPr>
        <p:txBody>
          <a:bodyPr vert="horz" lIns="91440" tIns="45720" rIns="91440" bIns="45720" rtlCol="0" anchor="ctr">
            <a:normAutofit/>
          </a:bodyPr>
          <a:lstStyle/>
          <a:p>
            <a:pPr indent="-228600" defTabSz="914400"/>
            <a:r>
              <a:rPr lang="en-US" sz="1700" b="1" dirty="0"/>
              <a:t>Make it a social, interactive experience.</a:t>
            </a:r>
          </a:p>
          <a:p>
            <a:pPr indent="-228600" defTabSz="914400"/>
            <a:r>
              <a:rPr lang="en-US" sz="1700" b="1" dirty="0"/>
              <a:t>Use props</a:t>
            </a:r>
          </a:p>
          <a:p>
            <a:pPr indent="-228600" defTabSz="914400"/>
            <a:r>
              <a:rPr lang="en-US" sz="1700" b="1" dirty="0"/>
              <a:t>Be the “hands and heart” of the person on-screen</a:t>
            </a:r>
          </a:p>
          <a:p>
            <a:pPr indent="-228600" defTabSz="914400"/>
            <a:r>
              <a:rPr lang="en-US" sz="1700" b="1" dirty="0"/>
              <a:t>Explain any technical difficulties</a:t>
            </a:r>
          </a:p>
          <a:p>
            <a:pPr indent="-228600" defTabSz="914400"/>
            <a:r>
              <a:rPr lang="en-US" sz="1700" b="1" dirty="0"/>
              <a:t>Let children take the lead with the technology as they grow</a:t>
            </a:r>
          </a:p>
          <a:p>
            <a:pPr indent="-228600" defTabSz="914400"/>
            <a:r>
              <a:rPr lang="en-US" sz="1700" dirty="0">
                <a:hlinkClick r:id="rId4"/>
              </a:rPr>
              <a:t>https://www.zerotothree.org/resources/2535-five-tips-to-make-the-most-of-video-chats</a:t>
            </a:r>
            <a:endParaRPr lang="en-US" sz="1700" dirty="0"/>
          </a:p>
        </p:txBody>
      </p:sp>
    </p:spTree>
    <p:extLst>
      <p:ext uri="{BB962C8B-B14F-4D97-AF65-F5344CB8AC3E}">
        <p14:creationId xmlns:p14="http://schemas.microsoft.com/office/powerpoint/2010/main" val="1798552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102443" y="1235676"/>
            <a:ext cx="4563762" cy="3608173"/>
          </a:xfrm>
        </p:spPr>
        <p:txBody>
          <a:bodyPr/>
          <a:lstStyle/>
          <a:p>
            <a:br>
              <a:rPr lang="en-US" dirty="0"/>
            </a:b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7F7930B7-1087-274D-ACC0-B159B60CD6B0}"/>
              </a:ext>
            </a:extLst>
          </p:cNvPr>
          <p:cNvSpPr>
            <a:spLocks noGrp="1"/>
          </p:cNvSpPr>
          <p:nvPr>
            <p:ph type="title"/>
          </p:nvPr>
        </p:nvSpPr>
        <p:spPr/>
        <p:txBody>
          <a:bodyPr>
            <a:normAutofit fontScale="90000"/>
          </a:bodyPr>
          <a:lstStyle/>
          <a:p>
            <a:br>
              <a:rPr lang="en-US" dirty="0"/>
            </a:br>
            <a:endParaRPr lang="en-US" dirty="0"/>
          </a:p>
        </p:txBody>
      </p:sp>
      <p:sp>
        <p:nvSpPr>
          <p:cNvPr id="11" name="Title 1">
            <a:extLst>
              <a:ext uri="{FF2B5EF4-FFF2-40B4-BE49-F238E27FC236}">
                <a16:creationId xmlns:a16="http://schemas.microsoft.com/office/drawing/2014/main" id="{46B38756-127E-2141-B89C-C0ACDCC0D89C}"/>
              </a:ext>
            </a:extLst>
          </p:cNvPr>
          <p:cNvSpPr txBox="1">
            <a:spLocks/>
          </p:cNvSpPr>
          <p:nvPr/>
        </p:nvSpPr>
        <p:spPr>
          <a:xfrm>
            <a:off x="753692" y="281354"/>
            <a:ext cx="7257077" cy="785445"/>
          </a:xfrm>
          <a:prstGeom prst="rect">
            <a:avLst/>
          </a:prstGeom>
        </p:spPr>
        <p:txBody>
          <a:bodyPr anchor="ctr" anchorCtr="0"/>
          <a:lstStyle>
            <a:lvl1pPr algn="l" defTabSz="914400" rtl="0" eaLnBrk="1" latinLnBrk="0" hangingPunct="1">
              <a:lnSpc>
                <a:spcPct val="90000"/>
              </a:lnSpc>
              <a:spcBef>
                <a:spcPct val="0"/>
              </a:spcBef>
              <a:buNone/>
              <a:defRPr sz="2000" b="1" kern="1200">
                <a:solidFill>
                  <a:srgbClr val="C92235"/>
                </a:solidFill>
                <a:latin typeface="+mj-lt"/>
                <a:ea typeface="+mj-ea"/>
                <a:cs typeface="+mj-cs"/>
              </a:defRPr>
            </a:lvl1pPr>
          </a:lstStyle>
          <a:p>
            <a:r>
              <a:rPr lang="en-US" sz="2800" dirty="0">
                <a:solidFill>
                  <a:schemeClr val="accent1">
                    <a:lumMod val="50000"/>
                  </a:schemeClr>
                </a:solidFill>
              </a:rPr>
              <a:t>Today’s Speaker</a:t>
            </a:r>
          </a:p>
        </p:txBody>
      </p:sp>
      <p:sp>
        <p:nvSpPr>
          <p:cNvPr id="8" name="Text Placeholder 6">
            <a:extLst>
              <a:ext uri="{FF2B5EF4-FFF2-40B4-BE49-F238E27FC236}">
                <a16:creationId xmlns:a16="http://schemas.microsoft.com/office/drawing/2014/main" id="{5532F8F1-A9D9-4C4C-A81A-221C510E8A7A}"/>
              </a:ext>
            </a:extLst>
          </p:cNvPr>
          <p:cNvSpPr txBox="1">
            <a:spLocks/>
          </p:cNvSpPr>
          <p:nvPr/>
        </p:nvSpPr>
        <p:spPr>
          <a:xfrm>
            <a:off x="3532545" y="3691061"/>
            <a:ext cx="3545654" cy="2580220"/>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chemeClr val="tx1">
                  <a:lumMod val="50000"/>
                </a:schemeClr>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771" y="1837042"/>
            <a:ext cx="2250825" cy="2810353"/>
          </a:xfrm>
          <a:prstGeom prst="rect">
            <a:avLst/>
          </a:prstGeom>
        </p:spPr>
      </p:pic>
      <p:sp>
        <p:nvSpPr>
          <p:cNvPr id="3" name="Rectangle 2"/>
          <p:cNvSpPr/>
          <p:nvPr/>
        </p:nvSpPr>
        <p:spPr>
          <a:xfrm>
            <a:off x="3532545" y="880062"/>
            <a:ext cx="5310774" cy="5078313"/>
          </a:xfrm>
          <a:prstGeom prst="rect">
            <a:avLst/>
          </a:prstGeom>
        </p:spPr>
        <p:txBody>
          <a:bodyPr wrap="square">
            <a:spAutoFit/>
          </a:bodyPr>
          <a:lstStyle/>
          <a:p>
            <a:r>
              <a:rPr lang="en-US" dirty="0"/>
              <a:t>Kay Connors, LCSW-C, is an instructor at the University of Maryland School of Medicine, Executive Director of the Taghi Modarressi Center for Infant Study, Director of the Center of Excellence for Infant and Early Childhood Mental Health and Maryland ACE Interface Trainer and Project Director, B-NEST, National Child Traumatic Stress Network Category III.</a:t>
            </a:r>
          </a:p>
          <a:p>
            <a:endParaRPr lang="en-US" dirty="0"/>
          </a:p>
          <a:p>
            <a:r>
              <a:rPr lang="en-US" dirty="0"/>
              <a:t>Ms. Connors is a clinical social worker who specializes in child and family traumatic stress and mental health. She provides clinical care and supervision and oversees workforce development and projects to improve access to high quality infant, child, adolescent and young adult mental health services</a:t>
            </a:r>
          </a:p>
          <a:p>
            <a:endParaRPr lang="en-US" dirty="0"/>
          </a:p>
          <a:p>
            <a:r>
              <a:rPr lang="en-US" dirty="0"/>
              <a:t>I would like to thank my colleagues, Janette Guerra, M.Ed. for this opportunity.</a:t>
            </a:r>
          </a:p>
          <a:p>
            <a:endParaRPr lang="en-US" dirty="0"/>
          </a:p>
        </p:txBody>
      </p:sp>
    </p:spTree>
    <p:extLst>
      <p:ext uri="{BB962C8B-B14F-4D97-AF65-F5344CB8AC3E}">
        <p14:creationId xmlns:p14="http://schemas.microsoft.com/office/powerpoint/2010/main" val="3825030110"/>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03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28631EF-B0C7-40D8-BEF9-A17BC8159C89}"/>
              </a:ext>
            </a:extLst>
          </p:cNvPr>
          <p:cNvPicPr>
            <a:picLocks noChangeAspect="1"/>
          </p:cNvPicPr>
          <p:nvPr/>
        </p:nvPicPr>
        <p:blipFill>
          <a:blip r:embed="rId2"/>
          <a:stretch>
            <a:fillRect/>
          </a:stretch>
        </p:blipFill>
        <p:spPr>
          <a:xfrm>
            <a:off x="870294" y="643467"/>
            <a:ext cx="7403410" cy="5571066"/>
          </a:xfrm>
          <a:prstGeom prst="rect">
            <a:avLst/>
          </a:prstGeom>
        </p:spPr>
      </p:pic>
      <p:sp>
        <p:nvSpPr>
          <p:cNvPr id="2" name="Slide Number Placeholder 1">
            <a:extLst>
              <a:ext uri="{FF2B5EF4-FFF2-40B4-BE49-F238E27FC236}">
                <a16:creationId xmlns:a16="http://schemas.microsoft.com/office/drawing/2014/main" id="{2B61E086-93C6-4FFA-9972-9DE87379E360}"/>
              </a:ext>
            </a:extLst>
          </p:cNvPr>
          <p:cNvSpPr>
            <a:spLocks noGrp="1"/>
          </p:cNvSpPr>
          <p:nvPr>
            <p:ph type="sldNum" sz="quarter" idx="12"/>
          </p:nvPr>
        </p:nvSpPr>
        <p:spPr>
          <a:xfrm>
            <a:off x="6457950" y="6356350"/>
            <a:ext cx="2057400" cy="365125"/>
          </a:xfrm>
        </p:spPr>
        <p:txBody>
          <a:bodyPr>
            <a:normAutofit/>
          </a:bodyPr>
          <a:lstStyle/>
          <a:p>
            <a:pPr>
              <a:spcAft>
                <a:spcPts val="600"/>
              </a:spcAft>
            </a:pPr>
            <a:fld id="{FE2A1E8C-12D0-4B1B-9F4C-3D759B7C9FED}" type="slidenum">
              <a:rPr lang="en-US">
                <a:solidFill>
                  <a:srgbClr val="FFFFFF"/>
                </a:solidFill>
              </a:rPr>
              <a:pPr>
                <a:spcAft>
                  <a:spcPts val="600"/>
                </a:spcAft>
              </a:pPr>
              <a:t>20</a:t>
            </a:fld>
            <a:endParaRPr lang="en-US" dirty="0">
              <a:solidFill>
                <a:srgbClr val="FFFFFF"/>
              </a:solidFill>
            </a:endParaRPr>
          </a:p>
        </p:txBody>
      </p:sp>
    </p:spTree>
    <p:extLst>
      <p:ext uri="{BB962C8B-B14F-4D97-AF65-F5344CB8AC3E}">
        <p14:creationId xmlns:p14="http://schemas.microsoft.com/office/powerpoint/2010/main" val="3601243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F3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75705DC-ABC3-4B2C-8D14-CA158E7282BB}"/>
              </a:ext>
            </a:extLst>
          </p:cNvPr>
          <p:cNvPicPr>
            <a:picLocks noChangeAspect="1"/>
          </p:cNvPicPr>
          <p:nvPr/>
        </p:nvPicPr>
        <p:blipFill>
          <a:blip r:embed="rId2"/>
          <a:stretch>
            <a:fillRect/>
          </a:stretch>
        </p:blipFill>
        <p:spPr>
          <a:xfrm>
            <a:off x="482600" y="689103"/>
            <a:ext cx="8178799" cy="5479794"/>
          </a:xfrm>
          <a:prstGeom prst="rect">
            <a:avLst/>
          </a:prstGeom>
        </p:spPr>
      </p:pic>
      <p:sp>
        <p:nvSpPr>
          <p:cNvPr id="2" name="Slide Number Placeholder 1">
            <a:extLst>
              <a:ext uri="{FF2B5EF4-FFF2-40B4-BE49-F238E27FC236}">
                <a16:creationId xmlns:a16="http://schemas.microsoft.com/office/drawing/2014/main" id="{79F32BED-5552-4491-8CB2-BEA2A46FCE37}"/>
              </a:ext>
            </a:extLst>
          </p:cNvPr>
          <p:cNvSpPr>
            <a:spLocks noGrp="1"/>
          </p:cNvSpPr>
          <p:nvPr>
            <p:ph type="sldNum" sz="quarter" idx="12"/>
          </p:nvPr>
        </p:nvSpPr>
        <p:spPr>
          <a:xfrm>
            <a:off x="6457950" y="6356350"/>
            <a:ext cx="2057400" cy="365125"/>
          </a:xfrm>
        </p:spPr>
        <p:txBody>
          <a:bodyPr>
            <a:normAutofit/>
          </a:bodyPr>
          <a:lstStyle/>
          <a:p>
            <a:pPr>
              <a:spcAft>
                <a:spcPts val="600"/>
              </a:spcAft>
            </a:pPr>
            <a:fld id="{FE2A1E8C-12D0-4B1B-9F4C-3D759B7C9FED}" type="slidenum">
              <a:rPr lang="en-US">
                <a:solidFill>
                  <a:srgbClr val="FFFFFF"/>
                </a:solidFill>
              </a:rPr>
              <a:pPr>
                <a:spcAft>
                  <a:spcPts val="600"/>
                </a:spcAft>
              </a:pPr>
              <a:t>21</a:t>
            </a:fld>
            <a:endParaRPr lang="en-US" dirty="0">
              <a:solidFill>
                <a:srgbClr val="FFFFFF"/>
              </a:solidFill>
            </a:endParaRPr>
          </a:p>
        </p:txBody>
      </p:sp>
    </p:spTree>
    <p:extLst>
      <p:ext uri="{BB962C8B-B14F-4D97-AF65-F5344CB8AC3E}">
        <p14:creationId xmlns:p14="http://schemas.microsoft.com/office/powerpoint/2010/main" val="3869374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D970B91-29E2-4F24-B764-43BD55681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9">
            <a:extLst>
              <a:ext uri="{FF2B5EF4-FFF2-40B4-BE49-F238E27FC236}">
                <a16:creationId xmlns:a16="http://schemas.microsoft.com/office/drawing/2014/main" id="{A7B5434E-CE39-49BF-8E20-ADA0BFF5328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628" r="4891" b="-3"/>
          <a:stretch/>
        </p:blipFill>
        <p:spPr>
          <a:xfrm>
            <a:off x="2188971" y="717391"/>
            <a:ext cx="2141948" cy="3237916"/>
          </a:xfrm>
          <a:prstGeom prst="rect">
            <a:avLst/>
          </a:prstGeom>
        </p:spPr>
      </p:pic>
      <p:pic>
        <p:nvPicPr>
          <p:cNvPr id="2" name="Picture 1">
            <a:extLst>
              <a:ext uri="{FF2B5EF4-FFF2-40B4-BE49-F238E27FC236}">
                <a16:creationId xmlns:a16="http://schemas.microsoft.com/office/drawing/2014/main" id="{8FFECE4B-F748-418E-8E99-3BA8A36C09BC}"/>
              </a:ext>
            </a:extLst>
          </p:cNvPr>
          <p:cNvPicPr>
            <a:picLocks noChangeAspect="1"/>
          </p:cNvPicPr>
          <p:nvPr/>
        </p:nvPicPr>
        <p:blipFill>
          <a:blip r:embed="rId5"/>
          <a:stretch>
            <a:fillRect/>
          </a:stretch>
        </p:blipFill>
        <p:spPr>
          <a:xfrm>
            <a:off x="4813520" y="1395028"/>
            <a:ext cx="3856013" cy="1882641"/>
          </a:xfrm>
          <a:prstGeom prst="rect">
            <a:avLst/>
          </a:prstGeom>
        </p:spPr>
      </p:pic>
      <p:sp>
        <p:nvSpPr>
          <p:cNvPr id="15" name="Freeform: Shape 14">
            <a:extLst>
              <a:ext uri="{FF2B5EF4-FFF2-40B4-BE49-F238E27FC236}">
                <a16:creationId xmlns:a16="http://schemas.microsoft.com/office/drawing/2014/main" id="{410C1444-5E64-4361-A98D-1098E1813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5184987"/>
            <a:ext cx="532209" cy="1671635"/>
          </a:xfrm>
          <a:custGeom>
            <a:avLst/>
            <a:gdLst>
              <a:gd name="connsiteX0" fmla="*/ 0 w 709612"/>
              <a:gd name="connsiteY0" fmla="*/ 0 h 1671635"/>
              <a:gd name="connsiteX1" fmla="*/ 709612 w 709612"/>
              <a:gd name="connsiteY1" fmla="*/ 578069 h 1671635"/>
              <a:gd name="connsiteX2" fmla="*/ 709612 w 709612"/>
              <a:gd name="connsiteY2" fmla="*/ 1671635 h 1671635"/>
              <a:gd name="connsiteX3" fmla="*/ 189293 w 709612"/>
              <a:gd name="connsiteY3" fmla="*/ 1671635 h 1671635"/>
              <a:gd name="connsiteX4" fmla="*/ 0 w 709612"/>
              <a:gd name="connsiteY4" fmla="*/ 1517432 h 1671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12" h="1671635">
                <a:moveTo>
                  <a:pt x="0" y="0"/>
                </a:moveTo>
                <a:lnTo>
                  <a:pt x="709612" y="578069"/>
                </a:lnTo>
                <a:lnTo>
                  <a:pt x="709612" y="1671635"/>
                </a:lnTo>
                <a:lnTo>
                  <a:pt x="189293" y="1671635"/>
                </a:lnTo>
                <a:lnTo>
                  <a:pt x="0" y="1517432"/>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7" name="Freeform 46">
            <a:extLst>
              <a:ext uri="{FF2B5EF4-FFF2-40B4-BE49-F238E27FC236}">
                <a16:creationId xmlns:a16="http://schemas.microsoft.com/office/drawing/2014/main" id="{26B27121-84C3-4B13-BF63-FC689097F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5000381"/>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47">
            <a:extLst>
              <a:ext uri="{FF2B5EF4-FFF2-40B4-BE49-F238E27FC236}">
                <a16:creationId xmlns:a16="http://schemas.microsoft.com/office/drawing/2014/main" id="{9EC59F2A-3391-4680-823A-EB19F0C67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4803531"/>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Rectangle 20">
            <a:extLst>
              <a:ext uri="{FF2B5EF4-FFF2-40B4-BE49-F238E27FC236}">
                <a16:creationId xmlns:a16="http://schemas.microsoft.com/office/drawing/2014/main" id="{90A8413F-D55B-496A-A28C-9D9D7434F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4232295"/>
            <a:ext cx="8660959" cy="210751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Title 2">
            <a:extLst>
              <a:ext uri="{FF2B5EF4-FFF2-40B4-BE49-F238E27FC236}">
                <a16:creationId xmlns:a16="http://schemas.microsoft.com/office/drawing/2014/main" id="{151052A0-DDE3-0545-99CF-4DC17E65407A}"/>
              </a:ext>
            </a:extLst>
          </p:cNvPr>
          <p:cNvSpPr>
            <a:spLocks noGrp="1"/>
          </p:cNvSpPr>
          <p:nvPr>
            <p:ph type="title"/>
          </p:nvPr>
        </p:nvSpPr>
        <p:spPr>
          <a:xfrm>
            <a:off x="962935" y="4458361"/>
            <a:ext cx="3367985" cy="1655384"/>
          </a:xfrm>
        </p:spPr>
        <p:txBody>
          <a:bodyPr vert="horz" lIns="91440" tIns="45720" rIns="91440" bIns="45720" rtlCol="0" anchor="ctr" anchorCtr="0">
            <a:normAutofit/>
          </a:bodyPr>
          <a:lstStyle/>
          <a:p>
            <a:pPr algn="r" defTabSz="914400"/>
            <a:r>
              <a:rPr lang="en-US" sz="3100" dirty="0">
                <a:solidFill>
                  <a:srgbClr val="FFFFFF"/>
                </a:solidFill>
              </a:rPr>
              <a:t>Safety</a:t>
            </a:r>
          </a:p>
        </p:txBody>
      </p:sp>
      <p:sp>
        <p:nvSpPr>
          <p:cNvPr id="8" name="Content Placeholder 2">
            <a:extLst>
              <a:ext uri="{FF2B5EF4-FFF2-40B4-BE49-F238E27FC236}">
                <a16:creationId xmlns:a16="http://schemas.microsoft.com/office/drawing/2014/main" id="{E39C650A-0B82-49C4-92D7-815D7C6C555F}"/>
              </a:ext>
            </a:extLst>
          </p:cNvPr>
          <p:cNvSpPr txBox="1">
            <a:spLocks/>
          </p:cNvSpPr>
          <p:nvPr/>
        </p:nvSpPr>
        <p:spPr>
          <a:xfrm>
            <a:off x="4810814" y="4492406"/>
            <a:ext cx="4025450" cy="158729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FEFFFF"/>
                </a:solidFill>
              </a:rPr>
              <a:t>Address concerns about physical safety (housing, domestic violence) and basic needs (food, etc.).</a:t>
            </a:r>
          </a:p>
          <a:p>
            <a:r>
              <a:rPr lang="en-US" sz="1400" dirty="0">
                <a:solidFill>
                  <a:srgbClr val="FEFFFF"/>
                </a:solidFill>
              </a:rPr>
              <a:t>Problem solve how to meet those safety needs. </a:t>
            </a:r>
          </a:p>
          <a:p>
            <a:pPr marL="0"/>
            <a:r>
              <a:rPr lang="en-US" sz="1400" b="1" i="1" dirty="0">
                <a:solidFill>
                  <a:srgbClr val="FEFFFF"/>
                </a:solidFill>
              </a:rPr>
              <a:t>Resources:  Maryland 211</a:t>
            </a:r>
          </a:p>
          <a:p>
            <a:pPr marL="0"/>
            <a:endParaRPr lang="en-US" sz="1400" dirty="0">
              <a:solidFill>
                <a:srgbClr val="FEFFFF"/>
              </a:solidFill>
            </a:endParaRPr>
          </a:p>
        </p:txBody>
      </p:sp>
    </p:spTree>
    <p:extLst>
      <p:ext uri="{BB962C8B-B14F-4D97-AF65-F5344CB8AC3E}">
        <p14:creationId xmlns:p14="http://schemas.microsoft.com/office/powerpoint/2010/main" val="3510757236"/>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Title 3">
            <a:extLst>
              <a:ext uri="{FF2B5EF4-FFF2-40B4-BE49-F238E27FC236}">
                <a16:creationId xmlns:a16="http://schemas.microsoft.com/office/drawing/2014/main" id="{D7D3D72F-9C63-4659-B38E-AFCDAB64A3F3}"/>
              </a:ext>
            </a:extLst>
          </p:cNvPr>
          <p:cNvSpPr>
            <a:spLocks noGrp="1"/>
          </p:cNvSpPr>
          <p:nvPr>
            <p:ph type="title"/>
          </p:nvPr>
        </p:nvSpPr>
        <p:spPr>
          <a:xfrm>
            <a:off x="718879" y="800392"/>
            <a:ext cx="7698523" cy="1212102"/>
          </a:xfrm>
        </p:spPr>
        <p:txBody>
          <a:bodyPr>
            <a:normAutofit/>
          </a:bodyPr>
          <a:lstStyle/>
          <a:p>
            <a:r>
              <a:rPr lang="en-US" sz="3500" dirty="0">
                <a:solidFill>
                  <a:srgbClr val="FFFFFF"/>
                </a:solidFill>
              </a:rPr>
              <a:t>Child Abuse in Disasters</a:t>
            </a:r>
          </a:p>
        </p:txBody>
      </p:sp>
      <p:sp>
        <p:nvSpPr>
          <p:cNvPr id="2" name="Text Placeholder 1">
            <a:extLst>
              <a:ext uri="{FF2B5EF4-FFF2-40B4-BE49-F238E27FC236}">
                <a16:creationId xmlns:a16="http://schemas.microsoft.com/office/drawing/2014/main" id="{818312D1-75D8-4080-B0E9-0B11D1B57670}"/>
              </a:ext>
            </a:extLst>
          </p:cNvPr>
          <p:cNvSpPr>
            <a:spLocks noGrp="1"/>
          </p:cNvSpPr>
          <p:nvPr>
            <p:ph idx="1"/>
          </p:nvPr>
        </p:nvSpPr>
        <p:spPr>
          <a:xfrm>
            <a:off x="916983" y="2490436"/>
            <a:ext cx="7390481" cy="4138964"/>
          </a:xfrm>
        </p:spPr>
        <p:txBody>
          <a:bodyPr anchor="ctr">
            <a:normAutofit/>
          </a:bodyPr>
          <a:lstStyle/>
          <a:p>
            <a:r>
              <a:rPr lang="en-US" sz="2400" dirty="0"/>
              <a:t>Emergencies and natural disasters escalate the risk due to weakened child protection systems and disruption of preventative mechanisms</a:t>
            </a:r>
          </a:p>
          <a:p>
            <a:r>
              <a:rPr lang="en-US" sz="2400" dirty="0"/>
              <a:t>Reported rate of violence is less than the actual rate due to lack of required infrastructure and reporting mechanisms. </a:t>
            </a:r>
          </a:p>
          <a:p>
            <a:pPr marL="0" indent="0">
              <a:buNone/>
            </a:pPr>
            <a:endParaRPr lang="en-US" sz="1400" i="1" dirty="0"/>
          </a:p>
          <a:p>
            <a:pPr marL="0" indent="0">
              <a:buNone/>
            </a:pPr>
            <a:endParaRPr lang="en-US" sz="1400" i="1" dirty="0"/>
          </a:p>
          <a:p>
            <a:pPr marL="0" indent="0">
              <a:buNone/>
            </a:pPr>
            <a:r>
              <a:rPr lang="en-US" sz="1400" i="1" dirty="0"/>
              <a:t>Seddighi H, Salmani I, Javadi MH, Seddighi S. Child Abuse in Natural Disasters and Conflicts: A Systematic Review [published online ahead of print, 2019 Mar 13]. Trauma Violence Abuse. 2019;1524838019835973. doi:10.1177/1524838019835973</a:t>
            </a:r>
          </a:p>
        </p:txBody>
      </p:sp>
    </p:spTree>
    <p:extLst>
      <p:ext uri="{BB962C8B-B14F-4D97-AF65-F5344CB8AC3E}">
        <p14:creationId xmlns:p14="http://schemas.microsoft.com/office/powerpoint/2010/main" val="3255289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1052A0-DDE3-0545-99CF-4DC17E65407A}"/>
              </a:ext>
            </a:extLst>
          </p:cNvPr>
          <p:cNvSpPr>
            <a:spLocks noGrp="1"/>
          </p:cNvSpPr>
          <p:nvPr>
            <p:ph type="title"/>
          </p:nvPr>
        </p:nvSpPr>
        <p:spPr/>
        <p:txBody>
          <a:bodyPr>
            <a:normAutofit fontScale="90000"/>
          </a:bodyPr>
          <a:lstStyle/>
          <a:p>
            <a:r>
              <a:rPr lang="en-US" dirty="0"/>
              <a:t>Emotional Safety</a:t>
            </a:r>
          </a:p>
        </p:txBody>
      </p:sp>
      <p:pic>
        <p:nvPicPr>
          <p:cNvPr id="5" name="Content Placeholder 6" descr="A close up of a sign&#10;&#10;Description automatically generated">
            <a:extLst>
              <a:ext uri="{FF2B5EF4-FFF2-40B4-BE49-F238E27FC236}">
                <a16:creationId xmlns:a16="http://schemas.microsoft.com/office/drawing/2014/main" id="{6598C1FB-F6B4-45C8-B226-1C9A9053785B}"/>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616" b="24134"/>
          <a:stretch/>
        </p:blipFill>
        <p:spPr>
          <a:xfrm>
            <a:off x="1143012" y="1500194"/>
            <a:ext cx="6857989" cy="385762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4" name="Rectangle 3"/>
          <p:cNvSpPr/>
          <p:nvPr/>
        </p:nvSpPr>
        <p:spPr>
          <a:xfrm>
            <a:off x="4235278" y="3573388"/>
            <a:ext cx="3429000" cy="1421928"/>
          </a:xfrm>
          <a:prstGeom prst="rect">
            <a:avLst/>
          </a:prstGeom>
        </p:spPr>
        <p:txBody>
          <a:bodyPr>
            <a:spAutoFit/>
          </a:bodyPr>
          <a:lstStyle/>
          <a:p>
            <a:pPr marL="214313" indent="-214313">
              <a:lnSpc>
                <a:spcPct val="90000"/>
              </a:lnSpc>
              <a:buFont typeface="Arial" panose="020B0604020202020204" pitchFamily="34" charset="0"/>
              <a:buChar char="•"/>
            </a:pPr>
            <a:r>
              <a:rPr lang="en-US" sz="1200" dirty="0"/>
              <a:t>Knowing how you feel is important to staying well. It can also decrease family conflict, violence and thoughts or actions to harm yourself.</a:t>
            </a:r>
          </a:p>
          <a:p>
            <a:pPr marL="214313" indent="-214313">
              <a:lnSpc>
                <a:spcPct val="90000"/>
              </a:lnSpc>
              <a:buFont typeface="Arial" panose="020B0604020202020204" pitchFamily="34" charset="0"/>
              <a:buChar char="•"/>
            </a:pPr>
            <a:endParaRPr lang="en-US" sz="1200" dirty="0"/>
          </a:p>
          <a:p>
            <a:pPr marL="214313" indent="-214313">
              <a:lnSpc>
                <a:spcPct val="90000"/>
              </a:lnSpc>
              <a:buFont typeface="Arial" panose="020B0604020202020204" pitchFamily="34" charset="0"/>
              <a:buChar char="•"/>
            </a:pPr>
            <a:r>
              <a:rPr lang="en-US" sz="1200" dirty="0"/>
              <a:t>If concerns regarding family violence or suicide arise, please talk to someone you trust and who will listen and call one of the hotlines or 911.</a:t>
            </a:r>
          </a:p>
        </p:txBody>
      </p:sp>
      <p:sp>
        <p:nvSpPr>
          <p:cNvPr id="7" name="Rectangle 6"/>
          <p:cNvSpPr/>
          <p:nvPr/>
        </p:nvSpPr>
        <p:spPr>
          <a:xfrm>
            <a:off x="5177077" y="3128230"/>
            <a:ext cx="1402628" cy="300082"/>
          </a:xfrm>
          <a:prstGeom prst="rect">
            <a:avLst/>
          </a:prstGeom>
        </p:spPr>
        <p:txBody>
          <a:bodyPr wrap="none">
            <a:spAutoFit/>
          </a:bodyPr>
          <a:lstStyle/>
          <a:p>
            <a:r>
              <a:rPr lang="en-US" sz="1350" b="1" u="sng" dirty="0"/>
              <a:t>Emotional Safety</a:t>
            </a:r>
          </a:p>
        </p:txBody>
      </p:sp>
    </p:spTree>
    <p:extLst>
      <p:ext uri="{BB962C8B-B14F-4D97-AF65-F5344CB8AC3E}">
        <p14:creationId xmlns:p14="http://schemas.microsoft.com/office/powerpoint/2010/main" val="1326770939"/>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039F93-21CD-E04F-AE04-0D63989D1929}"/>
              </a:ext>
            </a:extLst>
          </p:cNvPr>
          <p:cNvSpPr>
            <a:spLocks noGrp="1"/>
          </p:cNvSpPr>
          <p:nvPr>
            <p:ph type="body" sz="quarter" idx="10"/>
          </p:nvPr>
        </p:nvSpPr>
        <p:spPr>
          <a:xfrm>
            <a:off x="112577" y="1062929"/>
            <a:ext cx="4184067" cy="5424957"/>
          </a:xfrm>
        </p:spPr>
        <p:txBody>
          <a:bodyPr/>
          <a:lstStyle/>
          <a:p>
            <a:pPr marL="285750" indent="-285750">
              <a:lnSpc>
                <a:spcPct val="90000"/>
              </a:lnSpc>
              <a:buFont typeface="Arial" panose="020B0604020202020204" pitchFamily="34" charset="0"/>
              <a:buChar char="•"/>
            </a:pPr>
            <a:r>
              <a:rPr lang="en-US" dirty="0"/>
              <a:t>It is essential for parents to take care of yourself so that you can be there for your family.  </a:t>
            </a:r>
          </a:p>
          <a:p>
            <a:pPr marL="285750" indent="-285750">
              <a:lnSpc>
                <a:spcPct val="90000"/>
              </a:lnSpc>
              <a:buFont typeface="Arial" panose="020B0604020202020204" pitchFamily="34" charset="0"/>
              <a:buChar char="•"/>
            </a:pPr>
            <a:r>
              <a:rPr lang="en-US" dirty="0"/>
              <a:t>Look for signs of stress in yourself and in your children.  </a:t>
            </a:r>
          </a:p>
          <a:p>
            <a:pPr marL="285750" indent="-285750">
              <a:lnSpc>
                <a:spcPct val="90000"/>
              </a:lnSpc>
              <a:buFont typeface="Arial" panose="020B0604020202020204" pitchFamily="34" charset="0"/>
              <a:buChar char="•"/>
            </a:pPr>
            <a:r>
              <a:rPr lang="en-US" dirty="0"/>
              <a:t>Routines can help everyone stay in touch and reduce stress. If the ones you have in place are working, stick to them, if not create new ones for this special time. </a:t>
            </a:r>
          </a:p>
          <a:p>
            <a:pPr marL="285750" indent="-285750">
              <a:lnSpc>
                <a:spcPct val="90000"/>
              </a:lnSpc>
              <a:buFont typeface="Arial" panose="020B0604020202020204" pitchFamily="34" charset="0"/>
              <a:buChar char="•"/>
            </a:pPr>
            <a:r>
              <a:rPr lang="en-US" dirty="0"/>
              <a:t>Visit the MSDE Parent Toolkit for more information </a:t>
            </a:r>
            <a:r>
              <a:rPr lang="en-US" dirty="0">
                <a:hlinkClick r:id="rId2"/>
              </a:rPr>
              <a:t>http://www.marylandpublicschools.org/programs/Documents/ITSLM/ParentResources.pdf?fbclid=IwAR0WdxNFpf7k1OQVr_IzBNlCDKz2MBUQwvbbadMT6CABEOJClLRdnsJwL48</a:t>
            </a:r>
            <a:endParaRPr lang="en-US" dirty="0"/>
          </a:p>
          <a:p>
            <a:pPr>
              <a:lnSpc>
                <a:spcPct val="90000"/>
              </a:lnSpc>
            </a:pPr>
            <a:endParaRPr lang="en-US" dirty="0"/>
          </a:p>
        </p:txBody>
      </p:sp>
      <p:sp>
        <p:nvSpPr>
          <p:cNvPr id="3" name="Title 2">
            <a:extLst>
              <a:ext uri="{FF2B5EF4-FFF2-40B4-BE49-F238E27FC236}">
                <a16:creationId xmlns:a16="http://schemas.microsoft.com/office/drawing/2014/main" id="{151052A0-DDE3-0545-99CF-4DC17E65407A}"/>
              </a:ext>
            </a:extLst>
          </p:cNvPr>
          <p:cNvSpPr>
            <a:spLocks noGrp="1"/>
          </p:cNvSpPr>
          <p:nvPr>
            <p:ph type="title"/>
          </p:nvPr>
        </p:nvSpPr>
        <p:spPr/>
        <p:txBody>
          <a:bodyPr>
            <a:normAutofit fontScale="90000"/>
          </a:bodyPr>
          <a:lstStyle/>
          <a:p>
            <a:r>
              <a:rPr lang="en-US" dirty="0"/>
              <a:t>Coping</a:t>
            </a:r>
          </a:p>
        </p:txBody>
      </p:sp>
      <p:pic>
        <p:nvPicPr>
          <p:cNvPr id="5" name="Picture 2" descr="Image result for strong families clip art">
            <a:extLst>
              <a:ext uri="{FF2B5EF4-FFF2-40B4-BE49-F238E27FC236}">
                <a16:creationId xmlns:a16="http://schemas.microsoft.com/office/drawing/2014/main" id="{2DF8A8E9-DBBB-4AF5-88AC-A2D06D798E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20"/>
          <a:stretch/>
        </p:blipFill>
        <p:spPr bwMode="auto">
          <a:xfrm>
            <a:off x="4966589" y="1915885"/>
            <a:ext cx="3781673" cy="2969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244923"/>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909" y="499533"/>
            <a:ext cx="2551176" cy="1920240"/>
          </a:xfrm>
        </p:spPr>
        <p:txBody>
          <a:bodyPr vert="horz" lIns="91440" tIns="45720" rIns="91440" bIns="45720" rtlCol="0" anchor="b">
            <a:normAutofit/>
          </a:bodyPr>
          <a:lstStyle/>
          <a:p>
            <a:pPr>
              <a:lnSpc>
                <a:spcPct val="85000"/>
              </a:lnSpc>
            </a:pPr>
            <a:r>
              <a:rPr lang="en-US" sz="3500" dirty="0">
                <a:solidFill>
                  <a:srgbClr val="FFFFFF"/>
                </a:solidFill>
              </a:rPr>
              <a:t>Meaning Making</a:t>
            </a:r>
          </a:p>
        </p:txBody>
      </p:sp>
      <p:pic>
        <p:nvPicPr>
          <p:cNvPr id="8" name="Content Placeholder 7" descr="A group of people looking at each other&#10;&#10;Description automatically generated">
            <a:extLst>
              <a:ext uri="{FF2B5EF4-FFF2-40B4-BE49-F238E27FC236}">
                <a16:creationId xmlns:a16="http://schemas.microsoft.com/office/drawing/2014/main" id="{66E570B7-5B96-4888-96B8-6787420EA5A3}"/>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970" r="18993"/>
          <a:stretch/>
        </p:blipFill>
        <p:spPr>
          <a:xfrm>
            <a:off x="475499" y="640080"/>
            <a:ext cx="4708897" cy="5588101"/>
          </a:xfrm>
          <a:prstGeom prst="rect">
            <a:avLst/>
          </a:prstGeom>
        </p:spPr>
      </p:pic>
      <p:sp>
        <p:nvSpPr>
          <p:cNvPr id="6" name="Rectangle 5"/>
          <p:cNvSpPr/>
          <p:nvPr/>
        </p:nvSpPr>
        <p:spPr>
          <a:xfrm>
            <a:off x="5334000" y="2286000"/>
            <a:ext cx="3347085" cy="3491865"/>
          </a:xfrm>
          <a:prstGeom prst="rect">
            <a:avLst/>
          </a:prstGeom>
        </p:spPr>
        <p:txBody>
          <a:bodyPr vert="horz" lIns="91440" tIns="45720" rIns="91440" bIns="45720" rtlCol="0">
            <a:normAutofit/>
          </a:bodyPr>
          <a:lstStyle/>
          <a:p>
            <a:pPr defTabSz="914400">
              <a:lnSpc>
                <a:spcPct val="85000"/>
              </a:lnSpc>
              <a:spcAft>
                <a:spcPts val="600"/>
              </a:spcAft>
              <a:buFont typeface="Arial" pitchFamily="34" charset="0"/>
              <a:buChar char=" "/>
            </a:pPr>
            <a:r>
              <a:rPr lang="en-US" sz="2800" dirty="0">
                <a:solidFill>
                  <a:schemeClr val="tx1">
                    <a:lumMod val="85000"/>
                    <a:lumOff val="15000"/>
                  </a:schemeClr>
                </a:solidFill>
              </a:rPr>
              <a:t>“Infants make meaning about themselves and their relation to the world of people and things” </a:t>
            </a:r>
          </a:p>
        </p:txBody>
      </p:sp>
      <p:sp>
        <p:nvSpPr>
          <p:cNvPr id="3" name="Rectangle 2">
            <a:extLst>
              <a:ext uri="{FF2B5EF4-FFF2-40B4-BE49-F238E27FC236}">
                <a16:creationId xmlns:a16="http://schemas.microsoft.com/office/drawing/2014/main" id="{EFCD7F00-2CA1-4BFD-BC51-8D7EA30D535B}"/>
              </a:ext>
            </a:extLst>
          </p:cNvPr>
          <p:cNvSpPr/>
          <p:nvPr/>
        </p:nvSpPr>
        <p:spPr>
          <a:xfrm>
            <a:off x="6248400" y="5983069"/>
            <a:ext cx="2286000" cy="646331"/>
          </a:xfrm>
          <a:prstGeom prst="rect">
            <a:avLst/>
          </a:prstGeom>
        </p:spPr>
        <p:txBody>
          <a:bodyPr wrap="square">
            <a:spAutoFit/>
          </a:bodyPr>
          <a:lstStyle/>
          <a:p>
            <a:pPr>
              <a:spcAft>
                <a:spcPts val="600"/>
              </a:spcAft>
            </a:pPr>
            <a:r>
              <a:rPr lang="en-US" i="1" dirty="0">
                <a:solidFill>
                  <a:schemeClr val="tx1">
                    <a:lumMod val="85000"/>
                    <a:lumOff val="15000"/>
                  </a:schemeClr>
                </a:solidFill>
              </a:rPr>
              <a:t>Tronick, E. &amp; Beeghly, M. (2011). </a:t>
            </a:r>
            <a:endParaRPr lang="en-US" dirty="0"/>
          </a:p>
        </p:txBody>
      </p:sp>
      <p:sp>
        <p:nvSpPr>
          <p:cNvPr id="4" name="TextBox 3">
            <a:extLst>
              <a:ext uri="{FF2B5EF4-FFF2-40B4-BE49-F238E27FC236}">
                <a16:creationId xmlns:a16="http://schemas.microsoft.com/office/drawing/2014/main" id="{1DC16384-538B-468D-8EAD-73D7991ABE3B}"/>
              </a:ext>
            </a:extLst>
          </p:cNvPr>
          <p:cNvSpPr txBox="1"/>
          <p:nvPr/>
        </p:nvSpPr>
        <p:spPr>
          <a:xfrm>
            <a:off x="5334000" y="685800"/>
            <a:ext cx="3886200" cy="1200329"/>
          </a:xfrm>
          <a:prstGeom prst="rect">
            <a:avLst/>
          </a:prstGeom>
          <a:noFill/>
        </p:spPr>
        <p:txBody>
          <a:bodyPr wrap="square" rtlCol="0">
            <a:spAutoFit/>
          </a:bodyPr>
          <a:lstStyle/>
          <a:p>
            <a:r>
              <a:rPr lang="en-US" sz="2400" b="1" dirty="0"/>
              <a:t>Need for Whole Family Care and Two-generational approaches</a:t>
            </a:r>
          </a:p>
        </p:txBody>
      </p:sp>
    </p:spTree>
    <p:extLst>
      <p:ext uri="{BB962C8B-B14F-4D97-AF65-F5344CB8AC3E}">
        <p14:creationId xmlns:p14="http://schemas.microsoft.com/office/powerpoint/2010/main" val="1218734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039F93-21CD-E04F-AE04-0D63989D1929}"/>
              </a:ext>
            </a:extLst>
          </p:cNvPr>
          <p:cNvSpPr>
            <a:spLocks noGrp="1"/>
          </p:cNvSpPr>
          <p:nvPr>
            <p:ph type="body" sz="quarter" idx="10"/>
          </p:nvPr>
        </p:nvSpPr>
        <p:spPr>
          <a:xfrm>
            <a:off x="112577" y="1777032"/>
            <a:ext cx="4184067" cy="4632477"/>
          </a:xfrm>
        </p:spPr>
        <p:txBody>
          <a:bodyPr/>
          <a:lstStyle/>
          <a:p>
            <a:pPr marL="285750" indent="-285750">
              <a:lnSpc>
                <a:spcPct val="90000"/>
              </a:lnSpc>
              <a:buFont typeface="Arial" panose="020B0604020202020204" pitchFamily="34" charset="0"/>
              <a:buChar char="•"/>
            </a:pPr>
            <a:r>
              <a:rPr lang="en-US" dirty="0"/>
              <a:t>Talk with children and explain why things are different. </a:t>
            </a:r>
          </a:p>
          <a:p>
            <a:pPr marL="285750" indent="-285750">
              <a:lnSpc>
                <a:spcPct val="90000"/>
              </a:lnSpc>
              <a:buFont typeface="Arial" panose="020B0604020202020204" pitchFamily="34" charset="0"/>
              <a:buChar char="•"/>
            </a:pPr>
            <a:r>
              <a:rPr lang="en-US" dirty="0"/>
              <a:t>Be sure not to scare them.</a:t>
            </a:r>
          </a:p>
          <a:p>
            <a:pPr marL="285750" indent="-285750">
              <a:lnSpc>
                <a:spcPct val="90000"/>
              </a:lnSpc>
              <a:buFont typeface="Arial" panose="020B0604020202020204" pitchFamily="34" charset="0"/>
              <a:buChar char="•"/>
            </a:pPr>
            <a:r>
              <a:rPr lang="en-US" dirty="0"/>
              <a:t>Remind them that many people are helping out.</a:t>
            </a:r>
          </a:p>
          <a:p>
            <a:pPr marL="285750" indent="-285750">
              <a:lnSpc>
                <a:spcPct val="90000"/>
              </a:lnSpc>
              <a:buFont typeface="Arial" panose="020B0604020202020204" pitchFamily="34" charset="0"/>
              <a:buChar char="•"/>
            </a:pPr>
            <a:r>
              <a:rPr lang="en-US" dirty="0"/>
              <a:t>Children can be helpers too by washing their hands, adhering to social distancing rules and following all health and safety rules.</a:t>
            </a:r>
          </a:p>
          <a:p>
            <a:pPr>
              <a:lnSpc>
                <a:spcPct val="90000"/>
              </a:lnSpc>
            </a:pPr>
            <a:endParaRPr lang="en-US" dirty="0"/>
          </a:p>
          <a:p>
            <a:pPr>
              <a:lnSpc>
                <a:spcPct val="90000"/>
              </a:lnSpc>
            </a:pPr>
            <a:endParaRPr lang="en-US" dirty="0"/>
          </a:p>
        </p:txBody>
      </p:sp>
      <p:sp>
        <p:nvSpPr>
          <p:cNvPr id="3" name="Title 2">
            <a:extLst>
              <a:ext uri="{FF2B5EF4-FFF2-40B4-BE49-F238E27FC236}">
                <a16:creationId xmlns:a16="http://schemas.microsoft.com/office/drawing/2014/main" id="{151052A0-DDE3-0545-99CF-4DC17E65407A}"/>
              </a:ext>
            </a:extLst>
          </p:cNvPr>
          <p:cNvSpPr>
            <a:spLocks noGrp="1"/>
          </p:cNvSpPr>
          <p:nvPr>
            <p:ph type="title"/>
          </p:nvPr>
        </p:nvSpPr>
        <p:spPr/>
        <p:txBody>
          <a:bodyPr>
            <a:normAutofit fontScale="90000"/>
          </a:bodyPr>
          <a:lstStyle/>
          <a:p>
            <a:r>
              <a:rPr lang="en-US" dirty="0"/>
              <a:t>Coping</a:t>
            </a:r>
          </a:p>
        </p:txBody>
      </p:sp>
      <p:pic>
        <p:nvPicPr>
          <p:cNvPr id="6" name="Content Placeholder 4">
            <a:extLst>
              <a:ext uri="{FF2B5EF4-FFF2-40B4-BE49-F238E27FC236}">
                <a16:creationId xmlns:a16="http://schemas.microsoft.com/office/drawing/2014/main" id="{35626E30-8B35-4D33-98A9-AA6A7E9CD22B}"/>
              </a:ext>
            </a:extLst>
          </p:cNvPr>
          <p:cNvPicPr>
            <a:picLocks noChangeAspect="1"/>
          </p:cNvPicPr>
          <p:nvPr/>
        </p:nvPicPr>
        <p:blipFill rotWithShape="1">
          <a:blip r:embed="rId2"/>
          <a:srcRect l="4017" r="12630" b="1"/>
          <a:stretch/>
        </p:blipFill>
        <p:spPr>
          <a:xfrm rot="1265458">
            <a:off x="4641109" y="1451802"/>
            <a:ext cx="3879058" cy="3560098"/>
          </a:xfrm>
          <a:prstGeom prst="rect">
            <a:avLst/>
          </a:prstGeom>
        </p:spPr>
      </p:pic>
    </p:spTree>
    <p:extLst>
      <p:ext uri="{BB962C8B-B14F-4D97-AF65-F5344CB8AC3E}">
        <p14:creationId xmlns:p14="http://schemas.microsoft.com/office/powerpoint/2010/main" val="2636510479"/>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92" y="1104036"/>
            <a:ext cx="2909077" cy="3840583"/>
          </a:xfrm>
          <a:prstGeom prst="rect">
            <a:avLst/>
          </a:prstGeom>
        </p:spPr>
      </p:pic>
      <p:sp>
        <p:nvSpPr>
          <p:cNvPr id="5" name="TextBox 4"/>
          <p:cNvSpPr txBox="1"/>
          <p:nvPr/>
        </p:nvSpPr>
        <p:spPr>
          <a:xfrm>
            <a:off x="3409226" y="5123791"/>
            <a:ext cx="1912167" cy="507831"/>
          </a:xfrm>
          <a:prstGeom prst="rect">
            <a:avLst/>
          </a:prstGeom>
          <a:noFill/>
        </p:spPr>
        <p:txBody>
          <a:bodyPr wrap="square" rtlCol="0">
            <a:spAutoFit/>
          </a:bodyPr>
          <a:lstStyle/>
          <a:p>
            <a:r>
              <a:rPr lang="en-US" sz="1350" b="1" dirty="0">
                <a:hlinkClick r:id="rId3"/>
              </a:rPr>
              <a:t>MY 2020 COVID-19 TIME CAPSULE</a:t>
            </a:r>
            <a:endParaRPr lang="en-US" sz="135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1104036"/>
            <a:ext cx="2528147" cy="3840582"/>
          </a:xfrm>
          <a:prstGeom prst="rect">
            <a:avLst/>
          </a:prstGeom>
        </p:spPr>
      </p:pic>
      <p:sp>
        <p:nvSpPr>
          <p:cNvPr id="7" name="TextBox 6"/>
          <p:cNvSpPr txBox="1"/>
          <p:nvPr/>
        </p:nvSpPr>
        <p:spPr>
          <a:xfrm>
            <a:off x="6099048" y="5123791"/>
            <a:ext cx="2468049" cy="507831"/>
          </a:xfrm>
          <a:prstGeom prst="rect">
            <a:avLst/>
          </a:prstGeom>
          <a:noFill/>
        </p:spPr>
        <p:txBody>
          <a:bodyPr wrap="square" rtlCol="0">
            <a:spAutoFit/>
          </a:bodyPr>
          <a:lstStyle/>
          <a:p>
            <a:r>
              <a:rPr lang="en-US" sz="1350" b="1" dirty="0">
                <a:hlinkClick r:id="rId5"/>
              </a:rPr>
              <a:t>TRINKA AND SAM FIGHTING    THE BIG VIRUS </a:t>
            </a:r>
            <a:endParaRPr lang="en-US" sz="1350" b="1"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9578" y="1104035"/>
            <a:ext cx="2905124" cy="3840583"/>
          </a:xfrm>
          <a:prstGeom prst="rect">
            <a:avLst/>
          </a:prstGeom>
        </p:spPr>
      </p:pic>
      <p:sp>
        <p:nvSpPr>
          <p:cNvPr id="14" name="TextBox 13"/>
          <p:cNvSpPr txBox="1"/>
          <p:nvPr/>
        </p:nvSpPr>
        <p:spPr>
          <a:xfrm>
            <a:off x="411480" y="5055269"/>
            <a:ext cx="2752344" cy="507831"/>
          </a:xfrm>
          <a:prstGeom prst="rect">
            <a:avLst/>
          </a:prstGeom>
          <a:noFill/>
        </p:spPr>
        <p:txBody>
          <a:bodyPr wrap="square" rtlCol="0">
            <a:spAutoFit/>
          </a:bodyPr>
          <a:lstStyle/>
          <a:p>
            <a:r>
              <a:rPr lang="en-US" sz="1350" b="1" dirty="0">
                <a:hlinkClick r:id="rId3"/>
              </a:rPr>
              <a:t>DAVE THE DOG IS WORRIED ABOUT CORONAVIRUS </a:t>
            </a:r>
            <a:endParaRPr lang="en-US" sz="1350" b="1" dirty="0"/>
          </a:p>
        </p:txBody>
      </p:sp>
    </p:spTree>
    <p:extLst>
      <p:ext uri="{BB962C8B-B14F-4D97-AF65-F5344CB8AC3E}">
        <p14:creationId xmlns:p14="http://schemas.microsoft.com/office/powerpoint/2010/main" val="2008100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1052A0-DDE3-0545-99CF-4DC17E65407A}"/>
              </a:ext>
            </a:extLst>
          </p:cNvPr>
          <p:cNvSpPr>
            <a:spLocks noGrp="1"/>
          </p:cNvSpPr>
          <p:nvPr>
            <p:ph type="title"/>
          </p:nvPr>
        </p:nvSpPr>
        <p:spPr/>
        <p:txBody>
          <a:bodyPr>
            <a:normAutofit fontScale="90000"/>
          </a:bodyPr>
          <a:lstStyle/>
          <a:p>
            <a:r>
              <a:rPr lang="en-US" dirty="0"/>
              <a:t>Coping</a:t>
            </a:r>
          </a:p>
        </p:txBody>
      </p:sp>
      <p:pic>
        <p:nvPicPr>
          <p:cNvPr id="5" name="Content Placeholder 5" descr="A close up of a sign&#10;&#10;Description automatically generated">
            <a:extLst>
              <a:ext uri="{FF2B5EF4-FFF2-40B4-BE49-F238E27FC236}">
                <a16:creationId xmlns:a16="http://schemas.microsoft.com/office/drawing/2014/main" id="{D6F97D82-692E-4014-B069-AAF9CCF79E1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783" r="16666" b="-2"/>
          <a:stretch/>
        </p:blipFill>
        <p:spPr>
          <a:xfrm>
            <a:off x="3539714" y="750165"/>
            <a:ext cx="5604286" cy="5143493"/>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4" name="Rectangle 3"/>
          <p:cNvSpPr/>
          <p:nvPr/>
        </p:nvSpPr>
        <p:spPr>
          <a:xfrm>
            <a:off x="152400" y="2499323"/>
            <a:ext cx="3076832" cy="2585323"/>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rPr>
              <a:t>No one needs to be perfect.</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Parents and child have understandable fears and worries.</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Talking and listening are powerful.</a:t>
            </a:r>
          </a:p>
        </p:txBody>
      </p:sp>
      <p:sp>
        <p:nvSpPr>
          <p:cNvPr id="7" name="Rectangle 6"/>
          <p:cNvSpPr/>
          <p:nvPr/>
        </p:nvSpPr>
        <p:spPr>
          <a:xfrm>
            <a:off x="214184" y="1553139"/>
            <a:ext cx="3220993" cy="461665"/>
          </a:xfrm>
          <a:prstGeom prst="rect">
            <a:avLst/>
          </a:prstGeom>
        </p:spPr>
        <p:txBody>
          <a:bodyPr wrap="square">
            <a:spAutoFit/>
          </a:bodyPr>
          <a:lstStyle/>
          <a:p>
            <a:r>
              <a:rPr lang="en-US" sz="2400" b="1" dirty="0">
                <a:solidFill>
                  <a:srgbClr val="000000"/>
                </a:solidFill>
              </a:rPr>
              <a:t>“Name it to Tame it”</a:t>
            </a:r>
            <a:endParaRPr lang="en-US" sz="2400" dirty="0">
              <a:solidFill>
                <a:srgbClr val="000000"/>
              </a:solidFill>
            </a:endParaRPr>
          </a:p>
        </p:txBody>
      </p:sp>
    </p:spTree>
    <p:extLst>
      <p:ext uri="{BB962C8B-B14F-4D97-AF65-F5344CB8AC3E}">
        <p14:creationId xmlns:p14="http://schemas.microsoft.com/office/powerpoint/2010/main" val="2294858539"/>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8" name="Picture 8" descr="CIS LOGO v2">
            <a:extLst>
              <a:ext uri="{FF2B5EF4-FFF2-40B4-BE49-F238E27FC236}">
                <a16:creationId xmlns:a16="http://schemas.microsoft.com/office/drawing/2014/main" id="{E8EA4ECB-0FCD-4CDA-A9BC-5CD7E14EEA38}"/>
              </a:ext>
            </a:extLst>
          </p:cNvPr>
          <p:cNvPicPr>
            <a:picLocks noGrp="1" noChangeAspect="1" noChangeArrowheads="1"/>
          </p:cNvPicPr>
          <p:nvPr>
            <p:ph sz="half" idx="2"/>
          </p:nvPr>
        </p:nvPicPr>
        <p:blipFill rotWithShape="1">
          <a:blip r:embed="rId3" cstate="print"/>
          <a:srcRect l="1029" r="1036" b="-3"/>
          <a:stretch/>
        </p:blipFill>
        <p:spPr bwMode="auto">
          <a:xfrm>
            <a:off x="643713" y="1165109"/>
            <a:ext cx="3196002"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p:spPr>
      </p:pic>
      <p:sp>
        <p:nvSpPr>
          <p:cNvPr id="30" name="Arc 29">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A2AB8D-9CDF-4665-AB88-87096F95DE09}"/>
              </a:ext>
            </a:extLst>
          </p:cNvPr>
          <p:cNvSpPr>
            <a:spLocks noGrp="1"/>
          </p:cNvSpPr>
          <p:nvPr>
            <p:ph type="title"/>
          </p:nvPr>
        </p:nvSpPr>
        <p:spPr>
          <a:xfrm>
            <a:off x="4370286" y="444272"/>
            <a:ext cx="4291113" cy="1325563"/>
          </a:xfrm>
        </p:spPr>
        <p:txBody>
          <a:bodyPr vert="horz" lIns="91440" tIns="45720" rIns="91440" bIns="45720" rtlCol="0" anchor="ctr">
            <a:normAutofit/>
          </a:bodyPr>
          <a:lstStyle/>
          <a:p>
            <a:pPr defTabSz="914400"/>
            <a:r>
              <a:rPr lang="en-US" sz="4400" b="1" dirty="0"/>
              <a:t>Our Team</a:t>
            </a:r>
          </a:p>
        </p:txBody>
      </p:sp>
      <p:sp>
        <p:nvSpPr>
          <p:cNvPr id="3" name="Content Placeholder 2">
            <a:extLst>
              <a:ext uri="{FF2B5EF4-FFF2-40B4-BE49-F238E27FC236}">
                <a16:creationId xmlns:a16="http://schemas.microsoft.com/office/drawing/2014/main" id="{8136D607-6F22-4708-B947-52FA53DD1188}"/>
              </a:ext>
            </a:extLst>
          </p:cNvPr>
          <p:cNvSpPr>
            <a:spLocks noGrp="1"/>
          </p:cNvSpPr>
          <p:nvPr>
            <p:ph sz="half" idx="1"/>
          </p:nvPr>
        </p:nvSpPr>
        <p:spPr>
          <a:xfrm>
            <a:off x="4370286" y="1904772"/>
            <a:ext cx="4291113" cy="4351338"/>
          </a:xfrm>
        </p:spPr>
        <p:txBody>
          <a:bodyPr vert="horz" lIns="91440" tIns="45720" rIns="91440" bIns="45720" rtlCol="0">
            <a:normAutofit/>
          </a:bodyPr>
          <a:lstStyle/>
          <a:p>
            <a:pPr marL="228600" lvl="1" indent="-228600" defTabSz="914400"/>
            <a:r>
              <a:rPr lang="en-US" sz="1500" b="1" dirty="0"/>
              <a:t>Sarah Edwards</a:t>
            </a:r>
            <a:r>
              <a:rPr lang="en-US" sz="1500" dirty="0"/>
              <a:t>, DO, Assistant Professor, Assistant Division Director/Medical Director, Taghi Modarressi Center for Infant Study, /Center of Excellence for Infant and Early Childhood Mental Health</a:t>
            </a:r>
          </a:p>
          <a:p>
            <a:pPr marL="228600" lvl="1" indent="-228600" defTabSz="914400"/>
            <a:r>
              <a:rPr lang="en-US" sz="1500" b="1" dirty="0"/>
              <a:t>Kay Connors</a:t>
            </a:r>
            <a:r>
              <a:rPr lang="en-US" sz="1500" dirty="0"/>
              <a:t>, LCSW-C, Instructor, Executive Director, Taghi Modarressi Center for Infant Study, Director, Center of Excellence for Infant and Early Childhood Mental Health</a:t>
            </a:r>
          </a:p>
          <a:p>
            <a:pPr marL="228600" lvl="1" indent="-228600" defTabSz="914400"/>
            <a:r>
              <a:rPr lang="en-US" sz="1500" b="1" dirty="0"/>
              <a:t>Brijan Fellows</a:t>
            </a:r>
            <a:r>
              <a:rPr lang="en-US" sz="1500" dirty="0"/>
              <a:t>, LCSW-C, Clinical Program Director </a:t>
            </a:r>
          </a:p>
          <a:p>
            <a:pPr marL="228600" lvl="1" indent="-228600" defTabSz="914400"/>
            <a:r>
              <a:rPr lang="en-US" sz="1500" b="1" dirty="0"/>
              <a:t>Carole Norris Shortle</a:t>
            </a:r>
            <a:r>
              <a:rPr lang="en-US" sz="1500" dirty="0"/>
              <a:t>, LCSW-C, Clinical Assistant Professor, Master Clinician/Trainer</a:t>
            </a:r>
          </a:p>
          <a:p>
            <a:pPr marL="228600" lvl="1" indent="-228600" defTabSz="914400"/>
            <a:r>
              <a:rPr lang="en-US" sz="1500" b="1" dirty="0"/>
              <a:t>Shanique Rogers</a:t>
            </a:r>
            <a:r>
              <a:rPr lang="en-US" sz="1500" dirty="0"/>
              <a:t>, LCSW, </a:t>
            </a:r>
            <a:r>
              <a:rPr lang="en-US" sz="1500" b="1" dirty="0"/>
              <a:t>Sailor Holobaugh,</a:t>
            </a:r>
            <a:r>
              <a:rPr lang="en-US" sz="1500" dirty="0"/>
              <a:t> LCSW-C, </a:t>
            </a:r>
            <a:r>
              <a:rPr lang="en-US" sz="1500" b="1" dirty="0"/>
              <a:t>Rhonda Jackson</a:t>
            </a:r>
            <a:r>
              <a:rPr lang="en-US" sz="1500" dirty="0"/>
              <a:t>, LCPC, </a:t>
            </a:r>
            <a:r>
              <a:rPr lang="en-US" sz="1500" b="1" dirty="0"/>
              <a:t>Sabrina MaIachi</a:t>
            </a:r>
            <a:r>
              <a:rPr lang="en-US" sz="1500" dirty="0"/>
              <a:t>, LGPC, </a:t>
            </a:r>
            <a:r>
              <a:rPr lang="en-US" sz="1500" b="1" dirty="0"/>
              <a:t>Ashley Nelson</a:t>
            </a:r>
            <a:r>
              <a:rPr lang="en-US" sz="1500" dirty="0"/>
              <a:t>, LMSW ECMH Consultant, HealthySteps Specialists and Clinicians</a:t>
            </a:r>
          </a:p>
          <a:p>
            <a:pPr marL="228600" lvl="1" indent="-228600" defTabSz="914400"/>
            <a:r>
              <a:rPr lang="en-US" sz="1500" b="1" dirty="0"/>
              <a:t>Ola Ibraheem</a:t>
            </a:r>
            <a:r>
              <a:rPr lang="en-US" sz="1500" dirty="0"/>
              <a:t>, BA, Community Health Worker</a:t>
            </a:r>
          </a:p>
        </p:txBody>
      </p:sp>
    </p:spTree>
    <p:extLst>
      <p:ext uri="{BB962C8B-B14F-4D97-AF65-F5344CB8AC3E}">
        <p14:creationId xmlns:p14="http://schemas.microsoft.com/office/powerpoint/2010/main" val="3158290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723" y="639763"/>
            <a:ext cx="2998270" cy="5492750"/>
          </a:xfrm>
        </p:spPr>
        <p:txBody>
          <a:bodyPr>
            <a:normAutofit/>
          </a:bodyPr>
          <a:lstStyle/>
          <a:p>
            <a:r>
              <a:rPr lang="en-US" sz="4000" dirty="0">
                <a:solidFill>
                  <a:srgbClr val="FFFFFF"/>
                </a:solidFill>
              </a:rPr>
              <a:t>Telehealth Stories to Create Meaning during COVID Outbreak</a:t>
            </a:r>
          </a:p>
        </p:txBody>
      </p:sp>
      <p:graphicFrame>
        <p:nvGraphicFramePr>
          <p:cNvPr id="5" name="Content Placeholder 2">
            <a:extLst>
              <a:ext uri="{FF2B5EF4-FFF2-40B4-BE49-F238E27FC236}">
                <a16:creationId xmlns:a16="http://schemas.microsoft.com/office/drawing/2014/main" id="{2CEFDDC3-3E18-4A71-9ACA-F8CE96744924}"/>
              </a:ext>
            </a:extLst>
          </p:cNvPr>
          <p:cNvGraphicFramePr>
            <a:graphicFrameLocks noGrp="1"/>
          </p:cNvGraphicFramePr>
          <p:nvPr>
            <p:ph idx="1"/>
            <p:extLst>
              <p:ext uri="{D42A27DB-BD31-4B8C-83A1-F6EECF244321}">
                <p14:modId xmlns:p14="http://schemas.microsoft.com/office/powerpoint/2010/main" val="808294705"/>
              </p:ext>
            </p:extLst>
          </p:nvPr>
        </p:nvGraphicFramePr>
        <p:xfrm>
          <a:off x="3966260" y="639763"/>
          <a:ext cx="4691043"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1052A0-DDE3-0545-99CF-4DC17E65407A}"/>
              </a:ext>
            </a:extLst>
          </p:cNvPr>
          <p:cNvSpPr>
            <a:spLocks noGrp="1"/>
          </p:cNvSpPr>
          <p:nvPr>
            <p:ph type="title"/>
          </p:nvPr>
        </p:nvSpPr>
        <p:spPr/>
        <p:txBody>
          <a:bodyPr>
            <a:normAutofit fontScale="90000"/>
          </a:bodyPr>
          <a:lstStyle/>
          <a:p>
            <a:r>
              <a:rPr lang="en-US" dirty="0"/>
              <a:t>Coping</a:t>
            </a:r>
          </a:p>
        </p:txBody>
      </p:sp>
      <p:pic>
        <p:nvPicPr>
          <p:cNvPr id="5" name="Content Placeholder 5" descr="A picture containing outdoor, person, water, young&#10;&#10;Description automatically generated">
            <a:extLst>
              <a:ext uri="{FF2B5EF4-FFF2-40B4-BE49-F238E27FC236}">
                <a16:creationId xmlns:a16="http://schemas.microsoft.com/office/drawing/2014/main" id="{FABA4F71-7F9C-4513-8D32-3CE25DC27B4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062" r="6382"/>
          <a:stretch/>
        </p:blipFill>
        <p:spPr>
          <a:xfrm>
            <a:off x="15" y="857257"/>
            <a:ext cx="9143985" cy="5143493"/>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4" name="Rectangle 3"/>
          <p:cNvSpPr/>
          <p:nvPr/>
        </p:nvSpPr>
        <p:spPr>
          <a:xfrm>
            <a:off x="4847968" y="4348976"/>
            <a:ext cx="3340443" cy="1200329"/>
          </a:xfrm>
          <a:prstGeom prst="rect">
            <a:avLst/>
          </a:prstGeom>
        </p:spPr>
        <p:txBody>
          <a:bodyPr wrap="square">
            <a:spAutoFit/>
          </a:bodyPr>
          <a:lstStyle/>
          <a:p>
            <a:pPr marL="285750" indent="-285750">
              <a:buFont typeface="Arial" panose="020B0604020202020204" pitchFamily="34" charset="0"/>
              <a:buChar char="•"/>
            </a:pPr>
            <a:r>
              <a:rPr lang="en-US" dirty="0"/>
              <a:t>To feel loved and protected</a:t>
            </a:r>
          </a:p>
          <a:p>
            <a:pPr marL="285750" indent="-285750">
              <a:buFont typeface="Arial" panose="020B0604020202020204" pitchFamily="34" charset="0"/>
              <a:buChar char="•"/>
            </a:pPr>
            <a:r>
              <a:rPr lang="en-US" dirty="0"/>
              <a:t>To understand</a:t>
            </a:r>
          </a:p>
          <a:p>
            <a:pPr marL="285750" indent="-285750">
              <a:buFont typeface="Arial" panose="020B0604020202020204" pitchFamily="34" charset="0"/>
              <a:buChar char="•"/>
            </a:pPr>
            <a:r>
              <a:rPr lang="en-US" dirty="0"/>
              <a:t>To know their feelings</a:t>
            </a:r>
          </a:p>
          <a:p>
            <a:pPr marL="285750" indent="-285750">
              <a:buFont typeface="Arial" panose="020B0604020202020204" pitchFamily="34" charset="0"/>
              <a:buChar char="•"/>
            </a:pPr>
            <a:r>
              <a:rPr lang="en-US" dirty="0"/>
              <a:t>To feel capable</a:t>
            </a:r>
          </a:p>
        </p:txBody>
      </p:sp>
      <p:sp>
        <p:nvSpPr>
          <p:cNvPr id="7" name="Rectangle 6"/>
          <p:cNvSpPr/>
          <p:nvPr/>
        </p:nvSpPr>
        <p:spPr>
          <a:xfrm>
            <a:off x="5140676" y="3435867"/>
            <a:ext cx="2526654" cy="461665"/>
          </a:xfrm>
          <a:prstGeom prst="rect">
            <a:avLst/>
          </a:prstGeom>
        </p:spPr>
        <p:txBody>
          <a:bodyPr wrap="none">
            <a:spAutoFit/>
          </a:bodyPr>
          <a:lstStyle/>
          <a:p>
            <a:r>
              <a:rPr lang="en-US" sz="2400" b="1" u="sng" dirty="0"/>
              <a:t>What Kids Need</a:t>
            </a:r>
          </a:p>
        </p:txBody>
      </p:sp>
    </p:spTree>
    <p:extLst>
      <p:ext uri="{BB962C8B-B14F-4D97-AF65-F5344CB8AC3E}">
        <p14:creationId xmlns:p14="http://schemas.microsoft.com/office/powerpoint/2010/main" val="3731167438"/>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2C73C-557D-4941-AE5F-7CB03DE3F10F}"/>
              </a:ext>
            </a:extLst>
          </p:cNvPr>
          <p:cNvSpPr>
            <a:spLocks noGrp="1"/>
          </p:cNvSpPr>
          <p:nvPr>
            <p:ph type="title"/>
          </p:nvPr>
        </p:nvSpPr>
        <p:spPr/>
        <p:txBody>
          <a:bodyPr/>
          <a:lstStyle/>
          <a:p>
            <a:r>
              <a:rPr lang="en-US" i="0" dirty="0">
                <a:latin typeface="Arial Black" panose="020B0A04020102020204" pitchFamily="34" charset="0"/>
              </a:rPr>
              <a:t>E-Book for Kids</a:t>
            </a:r>
          </a:p>
        </p:txBody>
      </p:sp>
      <p:sp>
        <p:nvSpPr>
          <p:cNvPr id="3" name="Content Placeholder 2">
            <a:extLst>
              <a:ext uri="{FF2B5EF4-FFF2-40B4-BE49-F238E27FC236}">
                <a16:creationId xmlns:a16="http://schemas.microsoft.com/office/drawing/2014/main" id="{62D2B7F4-AAF2-4D20-A193-B119086228BC}"/>
              </a:ext>
            </a:extLst>
          </p:cNvPr>
          <p:cNvSpPr>
            <a:spLocks noGrp="1"/>
          </p:cNvSpPr>
          <p:nvPr>
            <p:ph sz="half" idx="1"/>
          </p:nvPr>
        </p:nvSpPr>
        <p:spPr>
          <a:xfrm>
            <a:off x="437991" y="2125266"/>
            <a:ext cx="4028354" cy="3361134"/>
          </a:xfrm>
        </p:spPr>
        <p:txBody>
          <a:bodyPr>
            <a:normAutofit fontScale="92500" lnSpcReduction="10000"/>
          </a:bodyPr>
          <a:lstStyle/>
          <a:p>
            <a:pPr marL="0" indent="0">
              <a:buNone/>
            </a:pPr>
            <a:r>
              <a:rPr lang="en-US" dirty="0"/>
              <a:t>I have a question about Coronavirus:  </a:t>
            </a:r>
            <a:r>
              <a:rPr lang="en-US" sz="1500" dirty="0">
                <a:hlinkClick r:id="rId2"/>
              </a:rPr>
              <a:t>https://28638781-c0c7-460f-81ae-fa6eba3486b9.filesusr.com/ugd/517d15_915f31f39df449a2837c11862a7ab39c.pdf</a:t>
            </a:r>
            <a:endParaRPr lang="en-US" sz="1500" dirty="0"/>
          </a:p>
          <a:p>
            <a:pPr marL="0" indent="0">
              <a:buNone/>
            </a:pPr>
            <a:r>
              <a:rPr lang="en-US" dirty="0"/>
              <a:t>Sesame Street:</a:t>
            </a:r>
          </a:p>
          <a:p>
            <a:pPr marL="0" indent="0">
              <a:buNone/>
            </a:pPr>
            <a:r>
              <a:rPr lang="en-US" dirty="0">
                <a:hlinkClick r:id="rId2"/>
              </a:rPr>
              <a:t>https://www.sesamestreet.org/caring</a:t>
            </a:r>
            <a:endParaRPr lang="en-US" dirty="0"/>
          </a:p>
          <a:p>
            <a:endParaRPr lang="en-US" dirty="0"/>
          </a:p>
        </p:txBody>
      </p:sp>
      <p:sp>
        <p:nvSpPr>
          <p:cNvPr id="4" name="Content Placeholder 3">
            <a:extLst>
              <a:ext uri="{FF2B5EF4-FFF2-40B4-BE49-F238E27FC236}">
                <a16:creationId xmlns:a16="http://schemas.microsoft.com/office/drawing/2014/main" id="{4956D576-2CD3-4A30-A031-473A8998944F}"/>
              </a:ext>
            </a:extLst>
          </p:cNvPr>
          <p:cNvSpPr>
            <a:spLocks noGrp="1"/>
          </p:cNvSpPr>
          <p:nvPr>
            <p:ph sz="half" idx="2"/>
          </p:nvPr>
        </p:nvSpPr>
        <p:spPr>
          <a:xfrm>
            <a:off x="4520344" y="2073249"/>
            <a:ext cx="4279796" cy="3413152"/>
          </a:xfrm>
        </p:spPr>
        <p:txBody>
          <a:bodyPr>
            <a:normAutofit fontScale="92500" lnSpcReduction="10000"/>
          </a:bodyPr>
          <a:lstStyle/>
          <a:p>
            <a:r>
              <a:rPr lang="en-US" u="sng" dirty="0"/>
              <a:t>Piplo Productions:  </a:t>
            </a:r>
            <a:r>
              <a:rPr lang="en-US" dirty="0">
                <a:hlinkClick r:id="rId2"/>
              </a:rPr>
              <a:t>http://piploproductions.com/</a:t>
            </a:r>
            <a:endParaRPr lang="en-US" dirty="0"/>
          </a:p>
          <a:p>
            <a:r>
              <a:rPr lang="en-US" b="1" dirty="0"/>
              <a:t>Fighting the Big Virus: Trinka, Sam, and Littletown Work Together</a:t>
            </a:r>
            <a:endParaRPr lang="en-US" dirty="0"/>
          </a:p>
          <a:p>
            <a:r>
              <a:rPr lang="en-US" dirty="0"/>
              <a:t>The story opens doors to conversations about family and community strengths, challenges and feelings related to COVID-19, ways grown-ups help children keep safe, and our gratitude for frontline workers.</a:t>
            </a:r>
          </a:p>
          <a:p>
            <a:pPr marL="0" indent="0">
              <a:buNone/>
            </a:pPr>
            <a:r>
              <a:rPr lang="en-US" u="sng" dirty="0">
                <a:hlinkClick r:id="rId2"/>
              </a:rPr>
              <a:t>http://piploproductions.com/trinka-and-sam-virus/</a:t>
            </a:r>
            <a:r>
              <a:rPr lang="en-US" dirty="0"/>
              <a:t> </a:t>
            </a:r>
            <a:endParaRPr lang="en-US" u="sng" dirty="0"/>
          </a:p>
        </p:txBody>
      </p:sp>
      <p:pic>
        <p:nvPicPr>
          <p:cNvPr id="6" name="Picture 5">
            <a:extLst>
              <a:ext uri="{FF2B5EF4-FFF2-40B4-BE49-F238E27FC236}">
                <a16:creationId xmlns:a16="http://schemas.microsoft.com/office/drawing/2014/main" id="{43B88C9A-010D-4EA2-A8C4-63B660956AD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7547" y="5063728"/>
            <a:ext cx="2938463" cy="845344"/>
          </a:xfrm>
          <a:prstGeom prst="rect">
            <a:avLst/>
          </a:prstGeom>
          <a:noFill/>
          <a:ln>
            <a:noFill/>
          </a:ln>
        </p:spPr>
      </p:pic>
    </p:spTree>
    <p:extLst>
      <p:ext uri="{BB962C8B-B14F-4D97-AF65-F5344CB8AC3E}">
        <p14:creationId xmlns:p14="http://schemas.microsoft.com/office/powerpoint/2010/main" val="807416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1052A0-DDE3-0545-99CF-4DC17E65407A}"/>
              </a:ext>
            </a:extLst>
          </p:cNvPr>
          <p:cNvSpPr>
            <a:spLocks noGrp="1"/>
          </p:cNvSpPr>
          <p:nvPr>
            <p:ph type="title"/>
          </p:nvPr>
        </p:nvSpPr>
        <p:spPr/>
        <p:txBody>
          <a:bodyPr>
            <a:normAutofit fontScale="90000"/>
          </a:bodyPr>
          <a:lstStyle/>
          <a:p>
            <a:r>
              <a:rPr lang="en-US" dirty="0"/>
              <a:t>COVID related Child Resources</a:t>
            </a:r>
          </a:p>
        </p:txBody>
      </p:sp>
      <p:sp>
        <p:nvSpPr>
          <p:cNvPr id="5" name="Rectangle 4"/>
          <p:cNvSpPr/>
          <p:nvPr/>
        </p:nvSpPr>
        <p:spPr>
          <a:xfrm>
            <a:off x="913234" y="1546549"/>
            <a:ext cx="7652267" cy="4590103"/>
          </a:xfrm>
          <a:prstGeom prst="rect">
            <a:avLst/>
          </a:prstGeom>
        </p:spPr>
        <p:txBody>
          <a:bodyPr wrap="square">
            <a:spAutoFit/>
          </a:bodyPr>
          <a:lstStyle/>
          <a:p>
            <a:pPr marL="214313" indent="-214313">
              <a:lnSpc>
                <a:spcPct val="90000"/>
              </a:lnSpc>
              <a:buFont typeface="Arial" panose="020B0604020202020204" pitchFamily="34" charset="0"/>
              <a:buChar char="•"/>
            </a:pPr>
            <a:r>
              <a:rPr lang="en-US" sz="1275" dirty="0"/>
              <a:t>ZERO TO THREE </a:t>
            </a:r>
          </a:p>
          <a:p>
            <a:pPr marL="671513" lvl="1" indent="-214313">
              <a:lnSpc>
                <a:spcPct val="90000"/>
              </a:lnSpc>
              <a:buFont typeface="Arial" panose="020B0604020202020204" pitchFamily="34" charset="0"/>
              <a:buChar char="•"/>
            </a:pPr>
            <a:r>
              <a:rPr lang="en-US" sz="1275" dirty="0">
                <a:hlinkClick r:id="rId2"/>
              </a:rPr>
              <a:t>https://www.zerotothree.org/resources/3210-tips-for-families-coronavirus</a:t>
            </a:r>
            <a:endParaRPr lang="en-US" sz="1275" dirty="0">
              <a:hlinkClick r:id="" action="ppaction://noaction">
                <a:extLst>
                  <a:ext uri="{A12FA001-AC4F-418D-AE19-62706E023703}">
                    <ahyp:hlinkClr xmlns:ahyp="http://schemas.microsoft.com/office/drawing/2018/hyperlinkcolor" val="tx"/>
                  </a:ext>
                </a:extLst>
              </a:hlinkClick>
            </a:endParaRPr>
          </a:p>
          <a:p>
            <a:pPr marL="214313" indent="-214313">
              <a:lnSpc>
                <a:spcPct val="90000"/>
              </a:lnSpc>
              <a:buFont typeface="Arial" panose="020B0604020202020204" pitchFamily="34" charset="0"/>
              <a:buChar char="•"/>
            </a:pPr>
            <a:endParaRPr lang="en-US" sz="1275" dirty="0"/>
          </a:p>
          <a:p>
            <a:pPr marL="214313" indent="-214313">
              <a:lnSpc>
                <a:spcPct val="90000"/>
              </a:lnSpc>
              <a:buFont typeface="Arial" panose="020B0604020202020204" pitchFamily="34" charset="0"/>
              <a:buChar char="•"/>
            </a:pPr>
            <a:r>
              <a:rPr lang="en-US" sz="1275" dirty="0"/>
              <a:t>BHIPP COVID related resources</a:t>
            </a:r>
          </a:p>
          <a:p>
            <a:pPr marL="557213" lvl="1" indent="-214313">
              <a:lnSpc>
                <a:spcPct val="90000"/>
              </a:lnSpc>
              <a:buFont typeface="Arial" panose="020B0604020202020204" pitchFamily="34" charset="0"/>
              <a:buChar char="•"/>
            </a:pPr>
            <a:r>
              <a:rPr lang="en-US" sz="1350" dirty="0">
                <a:hlinkClick r:id="rId2"/>
              </a:rPr>
              <a:t>https://mdbhipp.org/covid-19-resources.html</a:t>
            </a:r>
            <a:endParaRPr lang="en-US" sz="1350" dirty="0"/>
          </a:p>
          <a:p>
            <a:pPr lvl="1">
              <a:lnSpc>
                <a:spcPct val="90000"/>
              </a:lnSpc>
            </a:pPr>
            <a:endParaRPr lang="en-US" sz="1275" dirty="0"/>
          </a:p>
          <a:p>
            <a:pPr marL="214313" indent="-214313">
              <a:lnSpc>
                <a:spcPct val="90000"/>
              </a:lnSpc>
              <a:buFont typeface="Arial" panose="020B0604020202020204" pitchFamily="34" charset="0"/>
              <a:buChar char="•"/>
            </a:pPr>
            <a:r>
              <a:rPr lang="en-US" sz="1350" dirty="0">
                <a:solidFill>
                  <a:srgbClr val="000000"/>
                </a:solidFill>
              </a:rPr>
              <a:t>Children’s Mental Health Matters </a:t>
            </a:r>
          </a:p>
          <a:p>
            <a:pPr marL="557213" lvl="1" indent="-214313">
              <a:lnSpc>
                <a:spcPct val="90000"/>
              </a:lnSpc>
              <a:buFont typeface="Arial" panose="020B0604020202020204" pitchFamily="34" charset="0"/>
              <a:buChar char="•"/>
            </a:pPr>
            <a:r>
              <a:rPr lang="en-US" sz="1350" dirty="0">
                <a:hlinkClick r:id="rId2"/>
              </a:rPr>
              <a:t>https://www.childrensmentalhealthmatters.org/resources/coronavirus/</a:t>
            </a:r>
            <a:endParaRPr lang="en-US" sz="1350" dirty="0"/>
          </a:p>
          <a:p>
            <a:pPr>
              <a:lnSpc>
                <a:spcPct val="90000"/>
              </a:lnSpc>
            </a:pPr>
            <a:endParaRPr lang="en-US" sz="1350" dirty="0"/>
          </a:p>
          <a:p>
            <a:pPr marL="214313" indent="-214313">
              <a:lnSpc>
                <a:spcPct val="90000"/>
              </a:lnSpc>
              <a:buFont typeface="Arial" panose="020B0604020202020204" pitchFamily="34" charset="0"/>
              <a:buChar char="•"/>
            </a:pPr>
            <a:r>
              <a:rPr lang="en-US" sz="1350" dirty="0">
                <a:solidFill>
                  <a:srgbClr val="000000"/>
                </a:solidFill>
              </a:rPr>
              <a:t>National Center of School Mental Health’s resources</a:t>
            </a:r>
          </a:p>
          <a:p>
            <a:pPr marL="557213" lvl="1" indent="-214313">
              <a:lnSpc>
                <a:spcPct val="90000"/>
              </a:lnSpc>
              <a:buFont typeface="Arial" panose="020B0604020202020204" pitchFamily="34" charset="0"/>
              <a:buChar char="•"/>
            </a:pPr>
            <a:r>
              <a:rPr lang="en-US" sz="1350" dirty="0">
                <a:solidFill>
                  <a:srgbClr val="000000"/>
                </a:solidFill>
              </a:rPr>
              <a:t> </a:t>
            </a:r>
            <a:r>
              <a:rPr lang="en-US" sz="1350" dirty="0">
                <a:hlinkClick r:id="rId2"/>
              </a:rPr>
              <a:t>http://www.schoolmentalhealth.org/COVID-19-Resources/</a:t>
            </a:r>
            <a:endParaRPr lang="en-US" sz="1350" dirty="0"/>
          </a:p>
          <a:p>
            <a:pPr marL="214313" indent="-214313">
              <a:lnSpc>
                <a:spcPct val="90000"/>
              </a:lnSpc>
              <a:buFont typeface="Arial" panose="020B0604020202020204" pitchFamily="34" charset="0"/>
              <a:buChar char="•"/>
            </a:pPr>
            <a:endParaRPr lang="en-US" sz="1350" dirty="0"/>
          </a:p>
          <a:p>
            <a:pPr marL="214313" indent="-214313">
              <a:lnSpc>
                <a:spcPct val="90000"/>
              </a:lnSpc>
              <a:buFont typeface="Arial" panose="020B0604020202020204" pitchFamily="34" charset="0"/>
              <a:buChar char="•"/>
            </a:pPr>
            <a:r>
              <a:rPr lang="en-US" sz="1350" dirty="0">
                <a:solidFill>
                  <a:srgbClr val="000000"/>
                </a:solidFill>
              </a:rPr>
              <a:t>Child care announcements and resources</a:t>
            </a:r>
          </a:p>
          <a:p>
            <a:pPr marL="557213" lvl="1" indent="-214313">
              <a:lnSpc>
                <a:spcPct val="90000"/>
              </a:lnSpc>
              <a:buFont typeface="Arial" panose="020B0604020202020204" pitchFamily="34" charset="0"/>
              <a:buChar char="•"/>
            </a:pPr>
            <a:r>
              <a:rPr lang="en-US" sz="1350" dirty="0">
                <a:solidFill>
                  <a:srgbClr val="000000"/>
                </a:solidFill>
              </a:rPr>
              <a:t> </a:t>
            </a:r>
            <a:r>
              <a:rPr lang="en-US" sz="1350" dirty="0">
                <a:hlinkClick r:id="rId2"/>
              </a:rPr>
              <a:t>https://earlychildhood.marylandpublicschools.org/</a:t>
            </a:r>
            <a:endParaRPr lang="en-US" sz="1350" dirty="0"/>
          </a:p>
          <a:p>
            <a:pPr marL="214313" indent="-214313">
              <a:lnSpc>
                <a:spcPct val="90000"/>
              </a:lnSpc>
              <a:buFont typeface="Arial" panose="020B0604020202020204" pitchFamily="34" charset="0"/>
              <a:buChar char="•"/>
            </a:pPr>
            <a:endParaRPr lang="en-US" sz="1350" dirty="0"/>
          </a:p>
          <a:p>
            <a:pPr marL="214313" indent="-214313">
              <a:lnSpc>
                <a:spcPct val="90000"/>
              </a:lnSpc>
              <a:buFont typeface="Arial" panose="020B0604020202020204" pitchFamily="34" charset="0"/>
              <a:buChar char="•"/>
            </a:pPr>
            <a:r>
              <a:rPr lang="en-US" sz="1350" dirty="0">
                <a:solidFill>
                  <a:srgbClr val="000000"/>
                </a:solidFill>
              </a:rPr>
              <a:t>Maryland Pyramid Model- Social Emotional Early Learning Community</a:t>
            </a:r>
          </a:p>
          <a:p>
            <a:pPr marL="557213" lvl="1" indent="-214313">
              <a:lnSpc>
                <a:spcPct val="90000"/>
              </a:lnSpc>
              <a:buFont typeface="Arial" panose="020B0604020202020204" pitchFamily="34" charset="0"/>
              <a:buChar char="•"/>
            </a:pPr>
            <a:r>
              <a:rPr lang="en-US" sz="1350" dirty="0">
                <a:solidFill>
                  <a:srgbClr val="000000"/>
                </a:solidFill>
              </a:rPr>
              <a:t> </a:t>
            </a:r>
            <a:r>
              <a:rPr lang="en-US" sz="1350" u="sng" dirty="0">
                <a:hlinkClick r:id="rId2"/>
              </a:rPr>
              <a:t>www.mdpyramidmodelsefel.org</a:t>
            </a:r>
            <a:endParaRPr lang="en-US" sz="1350" u="sng" dirty="0"/>
          </a:p>
          <a:p>
            <a:pPr>
              <a:lnSpc>
                <a:spcPct val="90000"/>
              </a:lnSpc>
            </a:pPr>
            <a:endParaRPr lang="en-US" sz="1350" u="sng" dirty="0"/>
          </a:p>
          <a:p>
            <a:pPr marL="214313" indent="-214313">
              <a:buFont typeface="Arial" panose="020B0604020202020204" pitchFamily="34" charset="0"/>
              <a:buChar char="•"/>
            </a:pPr>
            <a:r>
              <a:rPr lang="en-US" sz="1350" dirty="0">
                <a:solidFill>
                  <a:srgbClr val="000000"/>
                </a:solidFill>
              </a:rPr>
              <a:t>National Child Traumatic Stress Network</a:t>
            </a:r>
          </a:p>
          <a:p>
            <a:pPr marL="557213" lvl="1" indent="-214313">
              <a:buFont typeface="Arial" panose="020B0604020202020204" pitchFamily="34" charset="0"/>
              <a:buChar char="•"/>
            </a:pPr>
            <a:r>
              <a:rPr lang="en-US" sz="1350" dirty="0">
                <a:solidFill>
                  <a:srgbClr val="000000"/>
                </a:solidFill>
              </a:rPr>
              <a:t> </a:t>
            </a:r>
            <a:r>
              <a:rPr lang="en-US" sz="1350" dirty="0">
                <a:solidFill>
                  <a:srgbClr val="000000"/>
                </a:solidFill>
                <a:hlinkClick r:id="rId2"/>
              </a:rPr>
              <a:t>https://www.nctsn.org/resources/parent-caregiver-guide-to-helping-families-cope-with-the-coronavirus-disease-2019</a:t>
            </a:r>
            <a:endParaRPr lang="en-US" sz="1350" dirty="0">
              <a:solidFill>
                <a:srgbClr val="000000"/>
              </a:solidFill>
            </a:endParaRPr>
          </a:p>
          <a:p>
            <a:pPr>
              <a:lnSpc>
                <a:spcPct val="90000"/>
              </a:lnSpc>
            </a:pPr>
            <a:r>
              <a:rPr lang="en-US" sz="1350" u="sng" dirty="0"/>
              <a:t> </a:t>
            </a:r>
          </a:p>
          <a:p>
            <a:pPr>
              <a:lnSpc>
                <a:spcPct val="90000"/>
              </a:lnSpc>
            </a:pPr>
            <a:endParaRPr lang="en-US" sz="1350" u="sng" dirty="0"/>
          </a:p>
          <a:p>
            <a:pPr>
              <a:lnSpc>
                <a:spcPct val="90000"/>
              </a:lnSpc>
            </a:pPr>
            <a:r>
              <a:rPr lang="en-US" sz="1350" b="1" dirty="0"/>
              <a:t>	</a:t>
            </a:r>
            <a:endParaRPr lang="en-US" sz="1350" dirty="0"/>
          </a:p>
        </p:txBody>
      </p:sp>
    </p:spTree>
    <p:extLst>
      <p:ext uri="{BB962C8B-B14F-4D97-AF65-F5344CB8AC3E}">
        <p14:creationId xmlns:p14="http://schemas.microsoft.com/office/powerpoint/2010/main" val="539608647"/>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57C1C6C-175B-2B4F-A882-C905381BC151}"/>
              </a:ext>
            </a:extLst>
          </p:cNvPr>
          <p:cNvSpPr>
            <a:spLocks noGrp="1"/>
          </p:cNvSpPr>
          <p:nvPr>
            <p:ph type="title"/>
          </p:nvPr>
        </p:nvSpPr>
        <p:spPr>
          <a:xfrm>
            <a:off x="515125" y="1153572"/>
            <a:ext cx="2400300" cy="4461163"/>
          </a:xfrm>
        </p:spPr>
        <p:txBody>
          <a:bodyPr vert="horz" lIns="91440" tIns="45720" rIns="91440" bIns="45720" rtlCol="0" anchor="ctr">
            <a:normAutofit/>
          </a:bodyPr>
          <a:lstStyle/>
          <a:p>
            <a:pPr defTabSz="914400"/>
            <a:r>
              <a:rPr lang="en-US" sz="4100" kern="1200" dirty="0">
                <a:solidFill>
                  <a:srgbClr val="FFFFFF"/>
                </a:solidFill>
                <a:latin typeface="+mj-lt"/>
                <a:ea typeface="+mj-ea"/>
                <a:cs typeface="+mj-cs"/>
              </a:rPr>
              <a:t>Resources for COVID-19 and Mental Health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6B33EB01-CE3A-A240-B13D-721C63F51A8B}"/>
              </a:ext>
            </a:extLst>
          </p:cNvPr>
          <p:cNvSpPr>
            <a:spLocks noGrp="1"/>
          </p:cNvSpPr>
          <p:nvPr>
            <p:ph type="body" sz="quarter" idx="10"/>
          </p:nvPr>
        </p:nvSpPr>
        <p:spPr>
          <a:xfrm>
            <a:off x="3125454" y="457200"/>
            <a:ext cx="6018546" cy="6081712"/>
          </a:xfrm>
        </p:spPr>
        <p:txBody>
          <a:bodyPr vert="horz" lIns="91440" tIns="45720" rIns="91440" bIns="45720" rtlCol="0" anchor="ctr">
            <a:normAutofit fontScale="85000" lnSpcReduction="20000"/>
          </a:bodyPr>
          <a:lstStyle/>
          <a:p>
            <a:pPr marL="214313" indent="-228600" defTabSz="914400">
              <a:lnSpc>
                <a:spcPct val="90000"/>
              </a:lnSpc>
              <a:spcBef>
                <a:spcPts val="0"/>
              </a:spcBef>
              <a:spcAft>
                <a:spcPts val="0"/>
              </a:spcAft>
              <a:buFont typeface="Arial" panose="020B0604020202020204" pitchFamily="34" charset="0"/>
              <a:buChar char="•"/>
            </a:pPr>
            <a:r>
              <a:rPr lang="en-US" sz="1600" dirty="0">
                <a:solidFill>
                  <a:schemeClr val="tx1"/>
                </a:solidFill>
                <a:latin typeface="+mn-lt"/>
                <a:cs typeface="+mn-cs"/>
              </a:rPr>
              <a:t>Maryland 211</a:t>
            </a:r>
          </a:p>
          <a:p>
            <a:pPr marL="728663" lvl="1" indent="-228600" defTabSz="914400">
              <a:lnSpc>
                <a:spcPct val="90000"/>
              </a:lnSpc>
              <a:spcBef>
                <a:spcPts val="0"/>
              </a:spcBef>
              <a:spcAft>
                <a:spcPts val="0"/>
              </a:spcAft>
            </a:pPr>
            <a:r>
              <a:rPr lang="en-US" dirty="0">
                <a:solidFill>
                  <a:schemeClr val="tx1"/>
                </a:solidFill>
                <a:latin typeface="+mn-lt"/>
                <a:cs typeface="+mn-cs"/>
              </a:rPr>
              <a:t>Dial 211 for help or visit </a:t>
            </a:r>
            <a:r>
              <a:rPr lang="en-US" dirty="0">
                <a:solidFill>
                  <a:schemeClr val="tx1"/>
                </a:solidFill>
                <a:latin typeface="+mn-lt"/>
                <a:cs typeface="+mn-cs"/>
                <a:hlinkClick r:id="rId3"/>
              </a:rPr>
              <a:t>https://211md.org</a:t>
            </a:r>
            <a:endParaRPr lang="en-US" dirty="0">
              <a:solidFill>
                <a:schemeClr val="tx1"/>
              </a:solidFill>
              <a:latin typeface="+mn-lt"/>
              <a:cs typeface="+mn-cs"/>
            </a:endParaRPr>
          </a:p>
          <a:p>
            <a:pPr marL="685800" lvl="1" indent="-228600" defTabSz="914400">
              <a:lnSpc>
                <a:spcPct val="90000"/>
              </a:lnSpc>
              <a:spcBef>
                <a:spcPts val="0"/>
              </a:spcBef>
              <a:spcAft>
                <a:spcPts val="0"/>
              </a:spcAft>
            </a:pPr>
            <a:endParaRPr lang="en-US" dirty="0">
              <a:solidFill>
                <a:schemeClr val="tx1"/>
              </a:solidFill>
              <a:latin typeface="+mn-lt"/>
              <a:cs typeface="+mn-cs"/>
            </a:endParaRPr>
          </a:p>
          <a:p>
            <a:pPr marL="214313" indent="-228600" defTabSz="914400">
              <a:lnSpc>
                <a:spcPct val="90000"/>
              </a:lnSpc>
              <a:spcBef>
                <a:spcPts val="0"/>
              </a:spcBef>
              <a:spcAft>
                <a:spcPts val="0"/>
              </a:spcAft>
              <a:buFont typeface="Arial" panose="020B0604020202020204" pitchFamily="34" charset="0"/>
              <a:buChar char="•"/>
            </a:pPr>
            <a:r>
              <a:rPr lang="en-US" sz="1600" dirty="0">
                <a:solidFill>
                  <a:schemeClr val="tx1"/>
                </a:solidFill>
                <a:latin typeface="+mn-lt"/>
                <a:cs typeface="+mn-cs"/>
              </a:rPr>
              <a:t>Maryland Chapter of National Alliance on Mental Illness</a:t>
            </a:r>
          </a:p>
          <a:p>
            <a:pPr marL="728663" lvl="1" indent="-228600" defTabSz="914400">
              <a:lnSpc>
                <a:spcPct val="90000"/>
              </a:lnSpc>
              <a:spcBef>
                <a:spcPts val="0"/>
              </a:spcBef>
              <a:spcAft>
                <a:spcPts val="0"/>
              </a:spcAft>
            </a:pPr>
            <a:r>
              <a:rPr lang="en-US" dirty="0">
                <a:solidFill>
                  <a:schemeClr val="tx1"/>
                </a:solidFill>
                <a:latin typeface="+mn-lt"/>
                <a:cs typeface="+mn-cs"/>
                <a:hlinkClick r:id="rId3"/>
              </a:rPr>
              <a:t>http://namimd.org</a:t>
            </a:r>
            <a:endParaRPr lang="en-US" dirty="0">
              <a:solidFill>
                <a:schemeClr val="tx1"/>
              </a:solidFill>
              <a:latin typeface="+mn-lt"/>
              <a:cs typeface="+mn-cs"/>
            </a:endParaRPr>
          </a:p>
          <a:p>
            <a:pPr marL="685800" lvl="1" indent="-228600" defTabSz="914400">
              <a:lnSpc>
                <a:spcPct val="90000"/>
              </a:lnSpc>
              <a:spcBef>
                <a:spcPts val="0"/>
              </a:spcBef>
              <a:spcAft>
                <a:spcPts val="0"/>
              </a:spcAft>
            </a:pPr>
            <a:endParaRPr lang="en-US" dirty="0">
              <a:solidFill>
                <a:schemeClr val="tx1"/>
              </a:solidFill>
              <a:latin typeface="+mn-lt"/>
              <a:cs typeface="+mn-cs"/>
            </a:endParaRPr>
          </a:p>
          <a:p>
            <a:pPr marL="214313" indent="-228600" defTabSz="914400">
              <a:lnSpc>
                <a:spcPct val="90000"/>
              </a:lnSpc>
              <a:spcBef>
                <a:spcPts val="0"/>
              </a:spcBef>
              <a:spcAft>
                <a:spcPts val="0"/>
              </a:spcAft>
              <a:buFont typeface="Arial" panose="020B0604020202020204" pitchFamily="34" charset="0"/>
              <a:buChar char="•"/>
            </a:pPr>
            <a:r>
              <a:rPr lang="en-US" sz="1600" dirty="0">
                <a:solidFill>
                  <a:schemeClr val="tx1"/>
                </a:solidFill>
                <a:latin typeface="+mn-lt"/>
                <a:cs typeface="+mn-cs"/>
              </a:rPr>
              <a:t> Maryland Department of Health</a:t>
            </a:r>
          </a:p>
          <a:p>
            <a:pPr marL="728663" lvl="1" indent="-228600" defTabSz="914400">
              <a:lnSpc>
                <a:spcPct val="90000"/>
              </a:lnSpc>
              <a:spcBef>
                <a:spcPts val="0"/>
              </a:spcBef>
              <a:spcAft>
                <a:spcPts val="0"/>
              </a:spcAft>
            </a:pPr>
            <a:r>
              <a:rPr lang="en-US" dirty="0">
                <a:solidFill>
                  <a:schemeClr val="tx1"/>
                </a:solidFill>
                <a:latin typeface="+mn-lt"/>
                <a:cs typeface="+mn-cs"/>
              </a:rPr>
              <a:t>coronavirus.maryland.gov</a:t>
            </a:r>
          </a:p>
          <a:p>
            <a:pPr marL="728663" lvl="1" indent="-228600" defTabSz="914400">
              <a:lnSpc>
                <a:spcPct val="90000"/>
              </a:lnSpc>
              <a:spcBef>
                <a:spcPts val="0"/>
              </a:spcBef>
              <a:spcAft>
                <a:spcPts val="0"/>
              </a:spcAft>
            </a:pPr>
            <a:r>
              <a:rPr lang="en-US" dirty="0">
                <a:solidFill>
                  <a:schemeClr val="tx1"/>
                </a:solidFill>
                <a:latin typeface="+mn-lt"/>
                <a:cs typeface="+mn-cs"/>
                <a:hlinkClick r:id="rId3"/>
              </a:rPr>
              <a:t>https://odhh.maryland.gov/coronavirus/</a:t>
            </a:r>
            <a:r>
              <a:rPr lang="en-US" dirty="0">
                <a:solidFill>
                  <a:schemeClr val="tx1"/>
                </a:solidFill>
                <a:latin typeface="+mn-lt"/>
                <a:cs typeface="+mn-cs"/>
              </a:rPr>
              <a:t> (deaf and hard of hearing)</a:t>
            </a:r>
            <a:endParaRPr lang="en-US" dirty="0">
              <a:solidFill>
                <a:schemeClr val="tx1"/>
              </a:solidFill>
              <a:latin typeface="+mn-lt"/>
              <a:cs typeface="+mn-cs"/>
              <a:hlinkClick r:id="" action="ppaction://noaction"/>
            </a:endParaRPr>
          </a:p>
          <a:p>
            <a:pPr marL="685800" lvl="1" indent="-228600" defTabSz="914400">
              <a:lnSpc>
                <a:spcPct val="90000"/>
              </a:lnSpc>
              <a:spcBef>
                <a:spcPts val="0"/>
              </a:spcBef>
              <a:spcAft>
                <a:spcPts val="0"/>
              </a:spcAft>
            </a:pPr>
            <a:endParaRPr lang="en-US" dirty="0">
              <a:solidFill>
                <a:schemeClr val="tx1"/>
              </a:solidFill>
              <a:latin typeface="+mn-lt"/>
              <a:cs typeface="+mn-cs"/>
              <a:hlinkClick r:id="" action="ppaction://noaction"/>
            </a:endParaRPr>
          </a:p>
          <a:p>
            <a:pPr marL="214313" indent="-228600" defTabSz="914400">
              <a:lnSpc>
                <a:spcPct val="90000"/>
              </a:lnSpc>
              <a:spcBef>
                <a:spcPts val="0"/>
              </a:spcBef>
              <a:spcAft>
                <a:spcPts val="0"/>
              </a:spcAft>
              <a:buFont typeface="Arial" panose="020B0604020202020204" pitchFamily="34" charset="0"/>
              <a:buChar char="•"/>
            </a:pPr>
            <a:r>
              <a:rPr lang="en-US" sz="1600" dirty="0">
                <a:solidFill>
                  <a:schemeClr val="tx1"/>
                </a:solidFill>
                <a:latin typeface="+mn-lt"/>
                <a:cs typeface="+mn-cs"/>
              </a:rPr>
              <a:t>Maryland </a:t>
            </a:r>
            <a:r>
              <a:rPr lang="en-US" sz="1600" b="1" dirty="0">
                <a:solidFill>
                  <a:schemeClr val="tx1"/>
                </a:solidFill>
                <a:latin typeface="+mn-lt"/>
                <a:cs typeface="+mn-cs"/>
              </a:rPr>
              <a:t>Children’s Alliance </a:t>
            </a:r>
            <a:r>
              <a:rPr lang="en-US" sz="1600" dirty="0">
                <a:solidFill>
                  <a:schemeClr val="tx1"/>
                </a:solidFill>
                <a:latin typeface="+mn-lt"/>
                <a:cs typeface="+mn-cs"/>
              </a:rPr>
              <a:t>Inc.</a:t>
            </a:r>
          </a:p>
          <a:p>
            <a:pPr marL="728663" lvl="1" indent="-228600" defTabSz="914400">
              <a:lnSpc>
                <a:spcPct val="90000"/>
              </a:lnSpc>
              <a:spcBef>
                <a:spcPts val="0"/>
              </a:spcBef>
              <a:spcAft>
                <a:spcPts val="0"/>
              </a:spcAft>
            </a:pPr>
            <a:r>
              <a:rPr lang="en-US" dirty="0">
                <a:solidFill>
                  <a:schemeClr val="tx1"/>
                </a:solidFill>
                <a:latin typeface="+mn-lt"/>
                <a:cs typeface="+mn-cs"/>
                <a:hlinkClick r:id="rId3"/>
              </a:rPr>
              <a:t>www.marylandchildrensalliance.org</a:t>
            </a:r>
            <a:endParaRPr lang="en-US" dirty="0">
              <a:solidFill>
                <a:schemeClr val="tx1"/>
              </a:solidFill>
              <a:latin typeface="+mn-lt"/>
              <a:cs typeface="+mn-cs"/>
            </a:endParaRPr>
          </a:p>
          <a:p>
            <a:pPr marL="685800" lvl="1" indent="-228600" defTabSz="914400">
              <a:lnSpc>
                <a:spcPct val="90000"/>
              </a:lnSpc>
              <a:spcBef>
                <a:spcPts val="0"/>
              </a:spcBef>
              <a:spcAft>
                <a:spcPts val="0"/>
              </a:spcAft>
            </a:pPr>
            <a:endParaRPr lang="en-US" dirty="0">
              <a:solidFill>
                <a:schemeClr val="tx1"/>
              </a:solidFill>
              <a:latin typeface="+mn-lt"/>
              <a:cs typeface="+mn-cs"/>
            </a:endParaRPr>
          </a:p>
          <a:p>
            <a:pPr marL="214313" indent="-228600" defTabSz="914400">
              <a:lnSpc>
                <a:spcPct val="90000"/>
              </a:lnSpc>
              <a:spcBef>
                <a:spcPts val="0"/>
              </a:spcBef>
              <a:spcAft>
                <a:spcPts val="0"/>
              </a:spcAft>
              <a:buFont typeface="Arial" panose="020B0604020202020204" pitchFamily="34" charset="0"/>
              <a:buChar char="•"/>
            </a:pPr>
            <a:r>
              <a:rPr lang="en-US" sz="1600" dirty="0">
                <a:solidFill>
                  <a:schemeClr val="tx1"/>
                </a:solidFill>
                <a:latin typeface="+mn-lt"/>
                <a:cs typeface="+mn-cs"/>
              </a:rPr>
              <a:t>Maryland Network Against </a:t>
            </a:r>
            <a:r>
              <a:rPr lang="en-US" sz="1600" b="1" dirty="0">
                <a:solidFill>
                  <a:schemeClr val="tx1"/>
                </a:solidFill>
                <a:latin typeface="+mn-lt"/>
                <a:cs typeface="+mn-cs"/>
              </a:rPr>
              <a:t>Domestic Violence</a:t>
            </a:r>
          </a:p>
          <a:p>
            <a:pPr marL="728663" lvl="1" indent="-228600" defTabSz="914400">
              <a:lnSpc>
                <a:spcPct val="90000"/>
              </a:lnSpc>
              <a:spcBef>
                <a:spcPts val="0"/>
              </a:spcBef>
              <a:spcAft>
                <a:spcPts val="0"/>
              </a:spcAft>
            </a:pPr>
            <a:r>
              <a:rPr lang="en-US" dirty="0">
                <a:solidFill>
                  <a:schemeClr val="tx1"/>
                </a:solidFill>
                <a:latin typeface="+mn-lt"/>
                <a:cs typeface="+mn-cs"/>
                <a:hlinkClick r:id="rId3"/>
              </a:rPr>
              <a:t>www.mnadv.org</a:t>
            </a:r>
            <a:endParaRPr lang="en-US" dirty="0">
              <a:solidFill>
                <a:schemeClr val="tx1"/>
              </a:solidFill>
              <a:latin typeface="+mn-lt"/>
              <a:cs typeface="+mn-cs"/>
            </a:endParaRPr>
          </a:p>
          <a:p>
            <a:pPr marL="728663" lvl="1" indent="-228600" defTabSz="914400">
              <a:lnSpc>
                <a:spcPct val="90000"/>
              </a:lnSpc>
              <a:spcBef>
                <a:spcPts val="0"/>
              </a:spcBef>
              <a:spcAft>
                <a:spcPts val="0"/>
              </a:spcAft>
            </a:pPr>
            <a:r>
              <a:rPr lang="en-US" dirty="0">
                <a:solidFill>
                  <a:schemeClr val="tx1"/>
                </a:solidFill>
                <a:latin typeface="+mn-lt"/>
                <a:cs typeface="+mn-cs"/>
              </a:rPr>
              <a:t>301-352-4574 or 1-800-MD-HELPS </a:t>
            </a:r>
          </a:p>
          <a:p>
            <a:pPr marL="728663" lvl="1" indent="-228600" defTabSz="914400">
              <a:lnSpc>
                <a:spcPct val="90000"/>
              </a:lnSpc>
              <a:spcBef>
                <a:spcPts val="0"/>
              </a:spcBef>
              <a:spcAft>
                <a:spcPts val="0"/>
              </a:spcAft>
            </a:pPr>
            <a:endParaRPr lang="en-US" dirty="0">
              <a:solidFill>
                <a:schemeClr val="tx1"/>
              </a:solidFill>
              <a:latin typeface="+mn-lt"/>
              <a:cs typeface="+mn-cs"/>
            </a:endParaRPr>
          </a:p>
          <a:p>
            <a:pPr marL="285750" indent="-285750" defTabSz="914400">
              <a:lnSpc>
                <a:spcPct val="90000"/>
              </a:lnSpc>
              <a:buFont typeface="Arial" panose="020B0604020202020204" pitchFamily="34" charset="0"/>
              <a:buChar char="•"/>
            </a:pPr>
            <a:r>
              <a:rPr lang="en-US" sz="1600" dirty="0">
                <a:solidFill>
                  <a:schemeClr val="tx1"/>
                </a:solidFill>
              </a:rPr>
              <a:t>Maryland Network Against Domestic Violence</a:t>
            </a:r>
            <a:br>
              <a:rPr lang="en-US" sz="1600" dirty="0">
                <a:solidFill>
                  <a:schemeClr val="tx1"/>
                </a:solidFill>
              </a:rPr>
            </a:br>
            <a:br>
              <a:rPr lang="en-US" sz="1600" dirty="0">
                <a:solidFill>
                  <a:schemeClr val="tx1"/>
                </a:solidFill>
              </a:rPr>
            </a:br>
            <a:r>
              <a:rPr lang="en-US" sz="1600" dirty="0">
                <a:solidFill>
                  <a:schemeClr val="tx1"/>
                </a:solidFill>
              </a:rPr>
              <a:t>TOLL-FREE: 800-MD-HELPS</a:t>
            </a:r>
            <a:br>
              <a:rPr lang="en-US" sz="1600" dirty="0">
                <a:solidFill>
                  <a:schemeClr val="tx1"/>
                </a:solidFill>
              </a:rPr>
            </a:br>
            <a:r>
              <a:rPr lang="en-US" sz="1600" dirty="0">
                <a:solidFill>
                  <a:schemeClr val="tx1"/>
                </a:solidFill>
              </a:rPr>
              <a:t>Phone: 301-352-4574</a:t>
            </a:r>
            <a:br>
              <a:rPr lang="en-US" sz="1600" dirty="0">
                <a:solidFill>
                  <a:schemeClr val="tx1"/>
                </a:solidFill>
              </a:rPr>
            </a:br>
            <a:r>
              <a:rPr lang="en-US" sz="1600" dirty="0">
                <a:solidFill>
                  <a:schemeClr val="tx1"/>
                </a:solidFill>
              </a:rPr>
              <a:t>    </a:t>
            </a:r>
            <a:r>
              <a:rPr lang="en-US" sz="1600" b="1" dirty="0">
                <a:solidFill>
                  <a:schemeClr val="tx1"/>
                </a:solidFill>
                <a:hlinkClick r:id="rId3"/>
              </a:rPr>
              <a:t>http://www.mnadv.org</a:t>
            </a:r>
            <a:endParaRPr lang="en-US" sz="1600" dirty="0">
              <a:solidFill>
                <a:schemeClr val="tx1"/>
              </a:solidFill>
            </a:endParaRPr>
          </a:p>
          <a:p>
            <a:pPr marL="171450" indent="-228600" defTabSz="914400">
              <a:lnSpc>
                <a:spcPct val="90000"/>
              </a:lnSpc>
              <a:buFont typeface="Arial" panose="020B0604020202020204" pitchFamily="34" charset="0"/>
              <a:buChar char="•"/>
            </a:pPr>
            <a:r>
              <a:rPr lang="en-US" sz="1600" dirty="0">
                <a:solidFill>
                  <a:schemeClr val="tx1"/>
                </a:solidFill>
              </a:rPr>
              <a:t>House of Ruth: 410-889-7884 (RUTH)</a:t>
            </a:r>
            <a:br>
              <a:rPr lang="en-US" sz="1600" dirty="0">
                <a:solidFill>
                  <a:schemeClr val="tx1"/>
                </a:solidFill>
              </a:rPr>
            </a:br>
            <a:r>
              <a:rPr lang="en-US" sz="1600" dirty="0">
                <a:solidFill>
                  <a:schemeClr val="tx1"/>
                </a:solidFill>
              </a:rPr>
              <a:t>    </a:t>
            </a:r>
            <a:r>
              <a:rPr lang="en-US" sz="1600" b="1" dirty="0">
                <a:solidFill>
                  <a:schemeClr val="tx1"/>
                </a:solidFill>
                <a:hlinkClick r:id="rId3"/>
              </a:rPr>
              <a:t>http://www.hruth.org</a:t>
            </a:r>
            <a:endParaRPr lang="en-US" dirty="0">
              <a:solidFill>
                <a:schemeClr val="tx1"/>
              </a:solidFill>
              <a:latin typeface="+mn-lt"/>
              <a:cs typeface="+mn-cs"/>
            </a:endParaRPr>
          </a:p>
          <a:p>
            <a:pPr marL="685800" lvl="1" indent="-228600" defTabSz="914400">
              <a:lnSpc>
                <a:spcPct val="90000"/>
              </a:lnSpc>
              <a:spcBef>
                <a:spcPts val="0"/>
              </a:spcBef>
              <a:spcAft>
                <a:spcPts val="0"/>
              </a:spcAft>
            </a:pPr>
            <a:endParaRPr lang="en-US" dirty="0">
              <a:solidFill>
                <a:schemeClr val="tx1"/>
              </a:solidFill>
              <a:latin typeface="+mn-lt"/>
              <a:cs typeface="+mn-cs"/>
            </a:endParaRPr>
          </a:p>
          <a:p>
            <a:pPr marL="214313" indent="-228600" defTabSz="914400">
              <a:lnSpc>
                <a:spcPct val="90000"/>
              </a:lnSpc>
              <a:spcBef>
                <a:spcPts val="0"/>
              </a:spcBef>
              <a:spcAft>
                <a:spcPts val="0"/>
              </a:spcAft>
              <a:buFont typeface="Arial" panose="020B0604020202020204" pitchFamily="34" charset="0"/>
              <a:buChar char="•"/>
            </a:pPr>
            <a:r>
              <a:rPr lang="en-US" sz="1600" dirty="0">
                <a:solidFill>
                  <a:schemeClr val="tx1"/>
                </a:solidFill>
                <a:latin typeface="+mn-lt"/>
                <a:cs typeface="+mn-cs"/>
              </a:rPr>
              <a:t>Centers for Disease Control and Prevention</a:t>
            </a:r>
          </a:p>
          <a:p>
            <a:pPr marL="728663" lvl="1" indent="-228600" defTabSz="914400">
              <a:lnSpc>
                <a:spcPct val="90000"/>
              </a:lnSpc>
              <a:spcBef>
                <a:spcPts val="0"/>
              </a:spcBef>
              <a:spcAft>
                <a:spcPts val="0"/>
              </a:spcAft>
            </a:pPr>
            <a:r>
              <a:rPr lang="en-US" dirty="0">
                <a:solidFill>
                  <a:schemeClr val="tx1"/>
                </a:solidFill>
                <a:latin typeface="+mn-lt"/>
                <a:cs typeface="+mn-cs"/>
              </a:rPr>
              <a:t> </a:t>
            </a:r>
            <a:r>
              <a:rPr lang="en-US" dirty="0">
                <a:solidFill>
                  <a:schemeClr val="tx1"/>
                </a:solidFill>
                <a:latin typeface="+mn-lt"/>
                <a:cs typeface="+mn-cs"/>
                <a:hlinkClick r:id="rId3"/>
              </a:rPr>
              <a:t>https://www.cdc.gov/coronavirus</a:t>
            </a:r>
            <a:endParaRPr lang="en-US" dirty="0">
              <a:solidFill>
                <a:schemeClr val="tx1"/>
              </a:solidFill>
              <a:latin typeface="+mn-lt"/>
              <a:cs typeface="+mn-cs"/>
            </a:endParaRPr>
          </a:p>
          <a:p>
            <a:pPr marL="685800" lvl="1" indent="-228600" defTabSz="914400">
              <a:lnSpc>
                <a:spcPct val="90000"/>
              </a:lnSpc>
              <a:spcBef>
                <a:spcPts val="0"/>
              </a:spcBef>
              <a:spcAft>
                <a:spcPts val="0"/>
              </a:spcAft>
            </a:pPr>
            <a:endParaRPr lang="en-US" dirty="0">
              <a:solidFill>
                <a:schemeClr val="tx1"/>
              </a:solidFill>
              <a:latin typeface="+mn-lt"/>
              <a:cs typeface="+mn-cs"/>
            </a:endParaRPr>
          </a:p>
          <a:p>
            <a:pPr marL="214313" indent="-228600" defTabSz="914400">
              <a:lnSpc>
                <a:spcPct val="90000"/>
              </a:lnSpc>
              <a:spcBef>
                <a:spcPts val="0"/>
              </a:spcBef>
              <a:spcAft>
                <a:spcPts val="0"/>
              </a:spcAft>
              <a:buFont typeface="Arial" panose="020B0604020202020204" pitchFamily="34" charset="0"/>
              <a:buChar char="•"/>
            </a:pPr>
            <a:r>
              <a:rPr lang="en-US" sz="1600" dirty="0">
                <a:solidFill>
                  <a:schemeClr val="tx1"/>
                </a:solidFill>
                <a:latin typeface="+mn-lt"/>
                <a:cs typeface="+mn-cs"/>
              </a:rPr>
              <a:t>U.S. </a:t>
            </a:r>
            <a:r>
              <a:rPr lang="en-US" sz="1600" b="1" dirty="0">
                <a:solidFill>
                  <a:schemeClr val="tx1"/>
                </a:solidFill>
                <a:latin typeface="+mn-lt"/>
                <a:cs typeface="+mn-cs"/>
              </a:rPr>
              <a:t>Substance Abuse and Mental Health Services </a:t>
            </a:r>
            <a:r>
              <a:rPr lang="en-US" sz="1600" dirty="0">
                <a:solidFill>
                  <a:schemeClr val="tx1"/>
                </a:solidFill>
                <a:latin typeface="+mn-lt"/>
                <a:cs typeface="+mn-cs"/>
              </a:rPr>
              <a:t>Administration (SAMHSA)- information, disaster hotline, military and veterans hotline</a:t>
            </a:r>
          </a:p>
          <a:p>
            <a:pPr marL="728663" lvl="1" indent="-228600" defTabSz="914400">
              <a:lnSpc>
                <a:spcPct val="90000"/>
              </a:lnSpc>
              <a:spcBef>
                <a:spcPts val="0"/>
              </a:spcBef>
              <a:spcAft>
                <a:spcPts val="0"/>
              </a:spcAft>
            </a:pPr>
            <a:r>
              <a:rPr lang="en-US" dirty="0">
                <a:solidFill>
                  <a:schemeClr val="tx1"/>
                </a:solidFill>
                <a:latin typeface="+mn-lt"/>
                <a:cs typeface="+mn-cs"/>
                <a:hlinkClick r:id="rId3"/>
              </a:rPr>
              <a:t>https://samhsa.gov/find-treatment</a:t>
            </a:r>
            <a:endParaRPr lang="en-US" dirty="0">
              <a:solidFill>
                <a:schemeClr val="tx1"/>
              </a:solidFill>
              <a:latin typeface="+mn-lt"/>
              <a:cs typeface="+mn-cs"/>
            </a:endParaRPr>
          </a:p>
          <a:p>
            <a:pPr marL="685800" lvl="1" indent="-228600" defTabSz="914400">
              <a:lnSpc>
                <a:spcPct val="90000"/>
              </a:lnSpc>
              <a:spcBef>
                <a:spcPts val="0"/>
              </a:spcBef>
              <a:spcAft>
                <a:spcPts val="0"/>
              </a:spcAft>
            </a:pPr>
            <a:endParaRPr lang="en-US" dirty="0">
              <a:solidFill>
                <a:schemeClr val="tx1"/>
              </a:solidFill>
              <a:latin typeface="+mn-lt"/>
              <a:cs typeface="+mn-cs"/>
            </a:endParaRPr>
          </a:p>
          <a:p>
            <a:pPr marL="214313" indent="-228600" defTabSz="914400">
              <a:lnSpc>
                <a:spcPct val="90000"/>
              </a:lnSpc>
              <a:spcBef>
                <a:spcPts val="0"/>
              </a:spcBef>
              <a:spcAft>
                <a:spcPts val="0"/>
              </a:spcAft>
              <a:buFont typeface="Arial" panose="020B0604020202020204" pitchFamily="34" charset="0"/>
              <a:buChar char="•"/>
            </a:pPr>
            <a:r>
              <a:rPr lang="en-US" sz="1600" dirty="0">
                <a:solidFill>
                  <a:schemeClr val="tx1"/>
                </a:solidFill>
                <a:latin typeface="+mn-lt"/>
                <a:cs typeface="+mn-cs"/>
              </a:rPr>
              <a:t>National </a:t>
            </a:r>
            <a:r>
              <a:rPr lang="en-US" sz="1600" b="1" dirty="0">
                <a:solidFill>
                  <a:schemeClr val="tx1"/>
                </a:solidFill>
                <a:latin typeface="+mn-lt"/>
                <a:cs typeface="+mn-cs"/>
              </a:rPr>
              <a:t>Suicide Prevention </a:t>
            </a:r>
            <a:r>
              <a:rPr lang="en-US" sz="1600" dirty="0">
                <a:solidFill>
                  <a:schemeClr val="tx1"/>
                </a:solidFill>
                <a:latin typeface="+mn-lt"/>
                <a:cs typeface="+mn-cs"/>
              </a:rPr>
              <a:t>Lifeline</a:t>
            </a:r>
          </a:p>
          <a:p>
            <a:pPr marL="728663" lvl="1" indent="-228600" defTabSz="914400">
              <a:lnSpc>
                <a:spcPct val="90000"/>
              </a:lnSpc>
              <a:spcBef>
                <a:spcPts val="0"/>
              </a:spcBef>
              <a:spcAft>
                <a:spcPts val="0"/>
              </a:spcAft>
            </a:pPr>
            <a:r>
              <a:rPr lang="en-US" dirty="0">
                <a:solidFill>
                  <a:schemeClr val="tx1"/>
                </a:solidFill>
                <a:latin typeface="+mn-lt"/>
                <a:cs typeface="+mn-cs"/>
              </a:rPr>
              <a:t>800-273-TALK (8255)</a:t>
            </a:r>
          </a:p>
          <a:p>
            <a:pPr marL="685800" lvl="1" indent="-228600" defTabSz="914400">
              <a:lnSpc>
                <a:spcPct val="90000"/>
              </a:lnSpc>
              <a:spcBef>
                <a:spcPts val="0"/>
              </a:spcBef>
              <a:spcAft>
                <a:spcPts val="0"/>
              </a:spcAft>
            </a:pPr>
            <a:r>
              <a:rPr lang="en-US" b="1" cap="all" dirty="0">
                <a:solidFill>
                  <a:schemeClr val="tx1"/>
                </a:solidFill>
                <a:latin typeface="+mn-lt"/>
                <a:cs typeface="+mn-cs"/>
              </a:rPr>
              <a:t>NATIONAL DOMESTIC VIOLENCE HOTLINE</a:t>
            </a:r>
            <a:br>
              <a:rPr lang="en-US" dirty="0">
                <a:solidFill>
                  <a:schemeClr val="tx1"/>
                </a:solidFill>
                <a:latin typeface="+mn-lt"/>
                <a:cs typeface="+mn-cs"/>
              </a:rPr>
            </a:br>
            <a:r>
              <a:rPr lang="en-US" b="1" cap="all" dirty="0">
                <a:solidFill>
                  <a:schemeClr val="tx1"/>
                </a:solidFill>
                <a:latin typeface="+mn-lt"/>
                <a:cs typeface="+mn-cs"/>
              </a:rPr>
              <a:t>1-800-799-7233</a:t>
            </a:r>
            <a:endParaRPr lang="en-US" sz="1400" dirty="0">
              <a:solidFill>
                <a:schemeClr val="tx1"/>
              </a:solidFill>
              <a:latin typeface="+mn-lt"/>
              <a:cs typeface="+mn-cs"/>
            </a:endParaRPr>
          </a:p>
          <a:p>
            <a:pPr lvl="1" indent="-228600" defTabSz="914400">
              <a:lnSpc>
                <a:spcPct val="90000"/>
              </a:lnSpc>
              <a:spcBef>
                <a:spcPts val="0"/>
              </a:spcBef>
              <a:spcAft>
                <a:spcPts val="0"/>
              </a:spcAft>
            </a:pPr>
            <a:endParaRPr lang="en-US" sz="1000" dirty="0">
              <a:solidFill>
                <a:schemeClr val="tx1"/>
              </a:solidFill>
              <a:latin typeface="+mn-lt"/>
              <a:cs typeface="+mn-cs"/>
            </a:endParaRPr>
          </a:p>
          <a:p>
            <a:pPr lvl="1" indent="-228600" defTabSz="914400">
              <a:lnSpc>
                <a:spcPct val="90000"/>
              </a:lnSpc>
              <a:spcBef>
                <a:spcPts val="0"/>
              </a:spcBef>
              <a:spcAft>
                <a:spcPts val="0"/>
              </a:spcAft>
            </a:pPr>
            <a:endParaRPr lang="en-US" sz="1000" dirty="0">
              <a:solidFill>
                <a:schemeClr val="tx1"/>
              </a:solidFill>
              <a:latin typeface="+mn-lt"/>
              <a:cs typeface="+mn-cs"/>
            </a:endParaRPr>
          </a:p>
          <a:p>
            <a:pPr indent="-228600" defTabSz="914400">
              <a:lnSpc>
                <a:spcPct val="90000"/>
              </a:lnSpc>
              <a:spcBef>
                <a:spcPts val="0"/>
              </a:spcBef>
              <a:spcAft>
                <a:spcPts val="0"/>
              </a:spcAft>
              <a:buFont typeface="Arial" panose="020B0604020202020204" pitchFamily="34" charset="0"/>
              <a:buChar char="•"/>
            </a:pPr>
            <a:endParaRPr lang="en-US" sz="1000" dirty="0">
              <a:solidFill>
                <a:schemeClr val="tx1"/>
              </a:solidFill>
              <a:latin typeface="+mn-lt"/>
              <a:cs typeface="+mn-cs"/>
            </a:endParaRPr>
          </a:p>
          <a:p>
            <a:pPr lvl="1" indent="-228600" defTabSz="914400">
              <a:lnSpc>
                <a:spcPct val="90000"/>
              </a:lnSpc>
              <a:spcBef>
                <a:spcPts val="0"/>
              </a:spcBef>
              <a:spcAft>
                <a:spcPts val="0"/>
              </a:spcAft>
            </a:pPr>
            <a:endParaRPr lang="en-US" sz="1000" dirty="0">
              <a:solidFill>
                <a:schemeClr val="tx1"/>
              </a:solidFill>
              <a:latin typeface="+mn-lt"/>
              <a:cs typeface="+mn-cs"/>
            </a:endParaRPr>
          </a:p>
          <a:p>
            <a:pPr marL="728663" lvl="1" indent="-228600" defTabSz="914400">
              <a:lnSpc>
                <a:spcPct val="90000"/>
              </a:lnSpc>
              <a:spcBef>
                <a:spcPts val="0"/>
              </a:spcBef>
              <a:spcAft>
                <a:spcPts val="0"/>
              </a:spcAft>
            </a:pPr>
            <a:endParaRPr lang="en-US" sz="1000" dirty="0">
              <a:solidFill>
                <a:schemeClr val="tx1"/>
              </a:solidFill>
              <a:latin typeface="+mn-lt"/>
              <a:cs typeface="+mn-cs"/>
            </a:endParaRPr>
          </a:p>
        </p:txBody>
      </p:sp>
    </p:spTree>
    <p:extLst>
      <p:ext uri="{BB962C8B-B14F-4D97-AF65-F5344CB8AC3E}">
        <p14:creationId xmlns:p14="http://schemas.microsoft.com/office/powerpoint/2010/main" val="4006907558"/>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0BD7-9319-4A21-A3FE-4A9E6A9EC6A3}"/>
              </a:ext>
            </a:extLst>
          </p:cNvPr>
          <p:cNvSpPr>
            <a:spLocks noGrp="1"/>
          </p:cNvSpPr>
          <p:nvPr>
            <p:ph type="title"/>
          </p:nvPr>
        </p:nvSpPr>
        <p:spPr/>
        <p:txBody>
          <a:bodyPr/>
          <a:lstStyle/>
          <a:p>
            <a:r>
              <a:rPr lang="en-US" dirty="0"/>
              <a:t>Resources for ACE</a:t>
            </a:r>
          </a:p>
        </p:txBody>
      </p:sp>
      <p:sp>
        <p:nvSpPr>
          <p:cNvPr id="3" name="Content Placeholder 2">
            <a:extLst>
              <a:ext uri="{FF2B5EF4-FFF2-40B4-BE49-F238E27FC236}">
                <a16:creationId xmlns:a16="http://schemas.microsoft.com/office/drawing/2014/main" id="{92312900-AB3F-4713-AD23-AADA1EE0F934}"/>
              </a:ext>
            </a:extLst>
          </p:cNvPr>
          <p:cNvSpPr>
            <a:spLocks noGrp="1"/>
          </p:cNvSpPr>
          <p:nvPr>
            <p:ph idx="1"/>
          </p:nvPr>
        </p:nvSpPr>
        <p:spPr/>
        <p:txBody>
          <a:bodyPr>
            <a:normAutofit/>
          </a:bodyPr>
          <a:lstStyle/>
          <a:p>
            <a:r>
              <a:rPr lang="en-US" dirty="0"/>
              <a:t>Center for Disease Control</a:t>
            </a:r>
          </a:p>
          <a:p>
            <a:pPr lvl="1"/>
            <a:r>
              <a:rPr lang="en-US" dirty="0"/>
              <a:t>ACE</a:t>
            </a:r>
            <a:r>
              <a:rPr lang="en-US" dirty="0">
                <a:hlinkClick r:id="rId2"/>
              </a:rPr>
              <a:t> https://www.cdc.gov/violenceprevention/childabuseandneglect/acestudy/index.html</a:t>
            </a:r>
            <a:endParaRPr lang="en-US" dirty="0"/>
          </a:p>
          <a:p>
            <a:pPr lvl="1"/>
            <a:r>
              <a:rPr lang="en-US" dirty="0"/>
              <a:t>Essential for Childhood</a:t>
            </a:r>
            <a:r>
              <a:rPr lang="en-US" dirty="0">
                <a:hlinkClick r:id="rId2"/>
              </a:rPr>
              <a:t> https://www.cdc.gov/violenceprevention/pdf/essentials-for-childhood-framework508.pdf</a:t>
            </a:r>
            <a:endParaRPr lang="en-US" dirty="0"/>
          </a:p>
          <a:p>
            <a:pPr marL="342900" lvl="1" indent="0">
              <a:buNone/>
            </a:pPr>
            <a:r>
              <a:rPr lang="en-US" dirty="0"/>
              <a:t>ACE Connections</a:t>
            </a:r>
          </a:p>
          <a:p>
            <a:pPr lvl="1"/>
            <a:endParaRPr lang="en-US" dirty="0"/>
          </a:p>
        </p:txBody>
      </p:sp>
      <p:pic>
        <p:nvPicPr>
          <p:cNvPr id="5" name="Picture 4">
            <a:extLst>
              <a:ext uri="{FF2B5EF4-FFF2-40B4-BE49-F238E27FC236}">
                <a16:creationId xmlns:a16="http://schemas.microsoft.com/office/drawing/2014/main" id="{A90916D5-5EAE-4B21-9EF8-029704B2F6F9}"/>
              </a:ext>
            </a:extLst>
          </p:cNvPr>
          <p:cNvPicPr>
            <a:picLocks noChangeAspect="1"/>
          </p:cNvPicPr>
          <p:nvPr/>
        </p:nvPicPr>
        <p:blipFill>
          <a:blip r:embed="rId3"/>
          <a:stretch>
            <a:fillRect/>
          </a:stretch>
        </p:blipFill>
        <p:spPr>
          <a:xfrm>
            <a:off x="1152617" y="4343400"/>
            <a:ext cx="6458939" cy="1752600"/>
          </a:xfrm>
          <a:prstGeom prst="rect">
            <a:avLst/>
          </a:prstGeom>
        </p:spPr>
      </p:pic>
    </p:spTree>
    <p:extLst>
      <p:ext uri="{BB962C8B-B14F-4D97-AF65-F5344CB8AC3E}">
        <p14:creationId xmlns:p14="http://schemas.microsoft.com/office/powerpoint/2010/main" val="4252550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259BA27-AB30-4A8A-8EDE-B36AA8600A9D}"/>
              </a:ext>
            </a:extLst>
          </p:cNvPr>
          <p:cNvSpPr>
            <a:spLocks noGrp="1"/>
          </p:cNvSpPr>
          <p:nvPr>
            <p:ph type="title"/>
          </p:nvPr>
        </p:nvSpPr>
        <p:spPr>
          <a:xfrm>
            <a:off x="628650" y="365125"/>
            <a:ext cx="7886700" cy="1325563"/>
          </a:xfrm>
        </p:spPr>
        <p:txBody>
          <a:bodyPr>
            <a:normAutofit/>
          </a:bodyPr>
          <a:lstStyle/>
          <a:p>
            <a:r>
              <a:rPr lang="en-US" dirty="0"/>
              <a:t>Follow Us…</a:t>
            </a:r>
            <a:br>
              <a:rPr lang="en-US" dirty="0"/>
            </a:br>
            <a:endParaRPr lang="en-US" dirty="0"/>
          </a:p>
        </p:txBody>
      </p:sp>
      <p:sp>
        <p:nvSpPr>
          <p:cNvPr id="20"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BD25EB6-1B7B-4B24-9C72-29E2B534E125}"/>
              </a:ext>
            </a:extLst>
          </p:cNvPr>
          <p:cNvSpPr>
            <a:spLocks noGrp="1"/>
          </p:cNvSpPr>
          <p:nvPr>
            <p:ph idx="1"/>
          </p:nvPr>
        </p:nvSpPr>
        <p:spPr>
          <a:xfrm>
            <a:off x="628650" y="1825625"/>
            <a:ext cx="7886700" cy="4351338"/>
          </a:xfrm>
        </p:spPr>
        <p:txBody>
          <a:bodyPr>
            <a:normAutofit/>
          </a:bodyPr>
          <a:lstStyle/>
          <a:p>
            <a:r>
              <a:rPr lang="en-US" dirty="0"/>
              <a:t>Center of Excellence on Facebook and Twitter Facebook page is</a:t>
            </a:r>
          </a:p>
          <a:p>
            <a:r>
              <a:rPr lang="en-US" dirty="0">
                <a:hlinkClick r:id="rId2"/>
              </a:rPr>
              <a:t>www.facebook.com/iECMHMaryland</a:t>
            </a:r>
            <a:endParaRPr lang="en-US" dirty="0"/>
          </a:p>
          <a:p>
            <a:pPr marL="0" indent="0">
              <a:buNone/>
            </a:pPr>
            <a:r>
              <a:rPr lang="en-US" dirty="0"/>
              <a:t> and @InfantMd  Twitter</a:t>
            </a:r>
          </a:p>
          <a:p>
            <a:pPr marL="0" indent="0">
              <a:buNone/>
            </a:pPr>
            <a:endParaRPr lang="en-US" dirty="0"/>
          </a:p>
          <a:p>
            <a:pPr marL="0" indent="0">
              <a:buNone/>
            </a:pPr>
            <a:r>
              <a:rPr lang="en-US" dirty="0"/>
              <a:t>New ECMH webpage on the National for School Mental Health </a:t>
            </a:r>
          </a:p>
          <a:p>
            <a:pPr marL="0" indent="0">
              <a:buNone/>
            </a:pPr>
            <a:r>
              <a:rPr lang="en-US" dirty="0">
                <a:hlinkClick r:id="rId2"/>
              </a:rPr>
              <a:t>http://www.schoolmentalhealth.org/COVID-19-Resources/</a:t>
            </a:r>
            <a:endParaRPr lang="en-US" dirty="0"/>
          </a:p>
          <a:p>
            <a:endParaRPr lang="en-US" dirty="0"/>
          </a:p>
        </p:txBody>
      </p:sp>
    </p:spTree>
    <p:extLst>
      <p:ext uri="{BB962C8B-B14F-4D97-AF65-F5344CB8AC3E}">
        <p14:creationId xmlns:p14="http://schemas.microsoft.com/office/powerpoint/2010/main" val="2262791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2" name="Title 1"/>
          <p:cNvSpPr>
            <a:spLocks noGrp="1"/>
          </p:cNvSpPr>
          <p:nvPr>
            <p:ph type="title"/>
          </p:nvPr>
        </p:nvSpPr>
        <p:spPr>
          <a:xfrm>
            <a:off x="628650" y="643467"/>
            <a:ext cx="2213403" cy="5571066"/>
          </a:xfrm>
        </p:spPr>
        <p:txBody>
          <a:bodyPr>
            <a:normAutofit/>
          </a:bodyPr>
          <a:lstStyle/>
          <a:p>
            <a:r>
              <a:rPr lang="en-US" dirty="0">
                <a:solidFill>
                  <a:srgbClr val="FFFFFF"/>
                </a:solidFill>
              </a:rPr>
              <a:t>Questions?</a:t>
            </a:r>
          </a:p>
        </p:txBody>
      </p:sp>
      <p:graphicFrame>
        <p:nvGraphicFramePr>
          <p:cNvPr id="5" name="Content Placeholder 2">
            <a:extLst>
              <a:ext uri="{FF2B5EF4-FFF2-40B4-BE49-F238E27FC236}">
                <a16:creationId xmlns:a16="http://schemas.microsoft.com/office/drawing/2014/main" id="{E01308BD-0B27-456E-BC34-5A57BF8202BE}"/>
              </a:ext>
            </a:extLst>
          </p:cNvPr>
          <p:cNvGraphicFramePr>
            <a:graphicFrameLocks noGrp="1"/>
          </p:cNvGraphicFramePr>
          <p:nvPr>
            <p:ph idx="1"/>
            <p:extLst>
              <p:ext uri="{D42A27DB-BD31-4B8C-83A1-F6EECF244321}">
                <p14:modId xmlns:p14="http://schemas.microsoft.com/office/powerpoint/2010/main" val="686712031"/>
              </p:ext>
            </p:extLst>
          </p:nvPr>
        </p:nvGraphicFramePr>
        <p:xfrm>
          <a:off x="3905730" y="643466"/>
          <a:ext cx="4718785"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2606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4127B4-FE87-4ACC-81BF-897740238ACA}"/>
              </a:ext>
            </a:extLst>
          </p:cNvPr>
          <p:cNvSpPr>
            <a:spLocks noGrp="1"/>
          </p:cNvSpPr>
          <p:nvPr>
            <p:ph type="title"/>
          </p:nvPr>
        </p:nvSpPr>
        <p:spPr>
          <a:xfrm>
            <a:off x="515125" y="1153572"/>
            <a:ext cx="2400300" cy="4461163"/>
          </a:xfrm>
        </p:spPr>
        <p:txBody>
          <a:bodyPr>
            <a:normAutofit/>
          </a:bodyPr>
          <a:lstStyle/>
          <a:p>
            <a:r>
              <a:rPr lang="en-US" dirty="0">
                <a:solidFill>
                  <a:srgbClr val="FFFFFF"/>
                </a:solidFill>
              </a:rPr>
              <a:t>Support</a:t>
            </a: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34027D2-186B-4BE2-BE67-8A2C0571EE50}"/>
              </a:ext>
            </a:extLst>
          </p:cNvPr>
          <p:cNvSpPr>
            <a:spLocks noGrp="1"/>
          </p:cNvSpPr>
          <p:nvPr>
            <p:ph idx="1"/>
          </p:nvPr>
        </p:nvSpPr>
        <p:spPr>
          <a:xfrm>
            <a:off x="3335481" y="591344"/>
            <a:ext cx="5179868" cy="5585619"/>
          </a:xfrm>
        </p:spPr>
        <p:txBody>
          <a:bodyPr anchor="ctr">
            <a:normAutofit/>
          </a:bodyPr>
          <a:lstStyle/>
          <a:p>
            <a:r>
              <a:rPr lang="en-US" u="sng" dirty="0"/>
              <a:t>Center of Excellence for Infant and Early Childhood Mental Health</a:t>
            </a:r>
          </a:p>
          <a:p>
            <a:r>
              <a:rPr lang="en-US" dirty="0"/>
              <a:t>We are grateful for funding support from the Behavior Health Administration, Maryland Department of Health</a:t>
            </a:r>
          </a:p>
          <a:p>
            <a:pPr marL="0" indent="0">
              <a:buNone/>
            </a:pPr>
            <a:r>
              <a:rPr lang="en-US" dirty="0"/>
              <a:t>We also receive funding from:</a:t>
            </a:r>
          </a:p>
          <a:p>
            <a:pPr>
              <a:buFont typeface="Wingdings" panose="05000000000000000000" pitchFamily="2" charset="2"/>
              <a:buChar char="q"/>
            </a:pPr>
            <a:r>
              <a:rPr lang="en-US" dirty="0"/>
              <a:t>Department of Justice Programs Victim of Crime Assistance (VOCA) grant to respond to the needs of young children impacted by the Opioid Crisis </a:t>
            </a:r>
          </a:p>
          <a:p>
            <a:pPr>
              <a:buFont typeface="Wingdings" panose="05000000000000000000" pitchFamily="2" charset="2"/>
              <a:buChar char="q"/>
            </a:pPr>
            <a:r>
              <a:rPr lang="en-US" dirty="0"/>
              <a:t>SAMHSA through National Child Traumatic Stress Initiative Category III Center</a:t>
            </a:r>
          </a:p>
          <a:p>
            <a:endParaRPr lang="en-US" dirty="0"/>
          </a:p>
        </p:txBody>
      </p:sp>
    </p:spTree>
    <p:extLst>
      <p:ext uri="{BB962C8B-B14F-4D97-AF65-F5344CB8AC3E}">
        <p14:creationId xmlns:p14="http://schemas.microsoft.com/office/powerpoint/2010/main" val="2854409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854F21-3D69-471C-87E8-0984DF7CDAB7}"/>
              </a:ext>
            </a:extLst>
          </p:cNvPr>
          <p:cNvSpPr>
            <a:spLocks noGrp="1"/>
          </p:cNvSpPr>
          <p:nvPr>
            <p:ph type="title"/>
          </p:nvPr>
        </p:nvSpPr>
        <p:spPr/>
        <p:txBody>
          <a:bodyPr/>
          <a:lstStyle/>
          <a:p>
            <a:r>
              <a:rPr lang="en-US" dirty="0"/>
              <a:t>Reflections:  How Are You Evolving During the Time of COVID?</a:t>
            </a:r>
          </a:p>
        </p:txBody>
      </p:sp>
      <p:graphicFrame>
        <p:nvGraphicFramePr>
          <p:cNvPr id="6" name="Content Placeholder 5">
            <a:extLst>
              <a:ext uri="{FF2B5EF4-FFF2-40B4-BE49-F238E27FC236}">
                <a16:creationId xmlns:a16="http://schemas.microsoft.com/office/drawing/2014/main" id="{DF208261-B2A6-415A-A774-70DB4941CE0C}"/>
              </a:ext>
            </a:extLst>
          </p:cNvPr>
          <p:cNvGraphicFramePr>
            <a:graphicFrameLocks noGrp="1"/>
          </p:cNvGraphicFramePr>
          <p:nvPr>
            <p:ph idx="1"/>
            <p:extLst>
              <p:ext uri="{D42A27DB-BD31-4B8C-83A1-F6EECF244321}">
                <p14:modId xmlns:p14="http://schemas.microsoft.com/office/powerpoint/2010/main" val="3078721744"/>
              </p:ext>
            </p:extLst>
          </p:nvPr>
        </p:nvGraphicFramePr>
        <p:xfrm>
          <a:off x="628650" y="1752600"/>
          <a:ext cx="78867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3409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2"/>
            <a:ext cx="8249304"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55C429-D496-4F80-99B6-B09980FD7783}"/>
              </a:ext>
            </a:extLst>
          </p:cNvPr>
          <p:cNvSpPr>
            <a:spLocks noGrp="1"/>
          </p:cNvSpPr>
          <p:nvPr>
            <p:ph type="title"/>
          </p:nvPr>
        </p:nvSpPr>
        <p:spPr>
          <a:xfrm>
            <a:off x="1143000" y="1293338"/>
            <a:ext cx="6858000" cy="3274592"/>
          </a:xfrm>
        </p:spPr>
        <p:txBody>
          <a:bodyPr vert="horz" lIns="91440" tIns="45720" rIns="91440" bIns="45720" rtlCol="0" anchor="ctr">
            <a:normAutofit/>
          </a:bodyPr>
          <a:lstStyle/>
          <a:p>
            <a:pPr algn="ctr" defTabSz="914400"/>
            <a:r>
              <a:rPr lang="en-US" sz="4400" b="1" dirty="0"/>
              <a:t>T</a:t>
            </a:r>
            <a:r>
              <a:rPr lang="en-US" sz="4400" b="1" kern="1200" dirty="0">
                <a:solidFill>
                  <a:schemeClr val="tx1"/>
                </a:solidFill>
                <a:latin typeface="+mj-lt"/>
                <a:ea typeface="+mj-ea"/>
                <a:cs typeface="+mj-cs"/>
              </a:rPr>
              <a:t>he importance of social and emotional development in overall development and health.</a:t>
            </a:r>
            <a:endParaRPr lang="en-US" sz="4400" kern="1200" dirty="0">
              <a:solidFill>
                <a:schemeClr val="tx1"/>
              </a:solidFill>
              <a:latin typeface="+mj-lt"/>
              <a:ea typeface="+mj-ea"/>
              <a:cs typeface="+mj-cs"/>
            </a:endParaRPr>
          </a:p>
        </p:txBody>
      </p:sp>
      <p:cxnSp>
        <p:nvCxnSpPr>
          <p:cNvPr id="45" name="Straight Connector 4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54708"/>
            <a:ext cx="825017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DB68EED-F3D5-42D6-BF10-1F85774CCFB6}"/>
              </a:ext>
            </a:extLst>
          </p:cNvPr>
          <p:cNvSpPr>
            <a:spLocks noGrp="1"/>
          </p:cNvSpPr>
          <p:nvPr>
            <p:ph type="sldNum" sz="quarter" idx="12"/>
          </p:nvPr>
        </p:nvSpPr>
        <p:spPr>
          <a:xfrm>
            <a:off x="6457950" y="6492240"/>
            <a:ext cx="2057400" cy="365125"/>
          </a:xfrm>
        </p:spPr>
        <p:txBody>
          <a:bodyPr vert="horz" lIns="91440" tIns="45720" rIns="91440" bIns="45720" rtlCol="0" anchor="ctr">
            <a:normAutofit/>
          </a:bodyPr>
          <a:lstStyle/>
          <a:p>
            <a:pPr>
              <a:spcAft>
                <a:spcPts val="600"/>
              </a:spcAft>
              <a:defRPr/>
            </a:pPr>
            <a:r>
              <a:rPr lang="en-US" sz="1200" dirty="0"/>
              <a:t>Slide </a:t>
            </a:r>
            <a:fld id="{B0C0EBDE-A24E-4038-93CB-EB474CEE5F50}" type="slidenum">
              <a:rPr lang="en-US" sz="1200"/>
              <a:pPr>
                <a:spcAft>
                  <a:spcPts val="600"/>
                </a:spcAft>
                <a:defRPr/>
              </a:pPr>
              <a:t>6</a:t>
            </a:fld>
            <a:endParaRPr lang="en-US" sz="1200" dirty="0"/>
          </a:p>
        </p:txBody>
      </p:sp>
    </p:spTree>
    <p:extLst>
      <p:ext uri="{BB962C8B-B14F-4D97-AF65-F5344CB8AC3E}">
        <p14:creationId xmlns:p14="http://schemas.microsoft.com/office/powerpoint/2010/main" val="2152097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rtlCol="0" anchor="ctr">
            <a:normAutofit/>
          </a:bodyPr>
          <a:lstStyle/>
          <a:p>
            <a:pPr eaLnBrk="1" fontAlgn="auto" hangingPunct="1">
              <a:spcAft>
                <a:spcPts val="0"/>
              </a:spcAft>
              <a:defRPr/>
            </a:pPr>
            <a:r>
              <a:rPr lang="en-US" sz="3100" dirty="0"/>
              <a:t>Defining Early Childhood Mental Health</a:t>
            </a:r>
          </a:p>
        </p:txBody>
      </p:sp>
      <p:pic>
        <p:nvPicPr>
          <p:cNvPr id="7172" name="Picture 3"/>
          <p:cNvPicPr>
            <a:picLocks noChangeAspect="1"/>
          </p:cNvPicPr>
          <p:nvPr/>
        </p:nvPicPr>
        <p:blipFill rotWithShape="1">
          <a:blip r:embed="rId3">
            <a:extLst>
              <a:ext uri="{28A0092B-C50C-407E-A947-70E740481C1C}">
                <a14:useLocalDpi xmlns:a14="http://schemas.microsoft.com/office/drawing/2010/main" val="0"/>
              </a:ext>
            </a:extLst>
          </a:blip>
          <a:srcRect t="12856" b="20070"/>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048000" y="3752850"/>
            <a:ext cx="5734046" cy="3028950"/>
          </a:xfrm>
        </p:spPr>
        <p:txBody>
          <a:bodyPr rtlCol="0" anchor="ctr">
            <a:normAutofit fontScale="92500" lnSpcReduction="10000"/>
          </a:bodyPr>
          <a:lstStyle/>
          <a:p>
            <a:pPr marL="91440" indent="-91440" eaLnBrk="1" fontAlgn="auto" hangingPunct="1">
              <a:spcAft>
                <a:spcPts val="600"/>
              </a:spcAft>
              <a:buClr>
                <a:schemeClr val="accent3"/>
              </a:buClr>
              <a:defRPr/>
            </a:pPr>
            <a:r>
              <a:rPr lang="en-US" sz="2000" dirty="0"/>
              <a:t>What do we mean?  “behavioral,” “neurodevelopmental,” “psychiatric,” “psychological,” “emotional,” “social”, and impact of fetal substance exposure </a:t>
            </a:r>
          </a:p>
          <a:p>
            <a:pPr marL="91440" indent="-91440" eaLnBrk="1" fontAlgn="auto" hangingPunct="1">
              <a:spcAft>
                <a:spcPts val="600"/>
              </a:spcAft>
              <a:buClr>
                <a:schemeClr val="accent3"/>
              </a:buClr>
              <a:defRPr/>
            </a:pPr>
            <a:r>
              <a:rPr lang="en-US" sz="2000" dirty="0"/>
              <a:t>Children under 6 and their primary caregivers, screening, assessment, brief intervention, referral and care coordination. </a:t>
            </a:r>
          </a:p>
          <a:p>
            <a:pPr marL="0" indent="0" eaLnBrk="1" fontAlgn="auto" hangingPunct="1">
              <a:spcAft>
                <a:spcPts val="0"/>
              </a:spcAft>
              <a:buClr>
                <a:schemeClr val="accent3"/>
              </a:buClr>
              <a:buFont typeface="Tw Cen MT" panose="020B0602020104020603" pitchFamily="34" charset="0"/>
              <a:buNone/>
              <a:defRPr/>
            </a:pPr>
            <a:r>
              <a:rPr lang="en-US" sz="1600" i="1" dirty="0"/>
              <a:t>    American Academy of Pediatrics, Committee on Psychosocial Aspects of Child and Family Health and Task Force on Mental Health. The future of pediatrics: mental health competencies for pediatric primary care. Pediatrics.2009;124(1):410–421</a:t>
            </a:r>
          </a:p>
          <a:p>
            <a:pPr marL="91440" indent="-91440" eaLnBrk="1" fontAlgn="auto" hangingPunct="1">
              <a:spcAft>
                <a:spcPts val="0"/>
              </a:spcAft>
              <a:buClr>
                <a:schemeClr val="accent3"/>
              </a:buClr>
              <a:defRPr/>
            </a:pPr>
            <a:endParaRPr lang="en-US" sz="1600" dirty="0"/>
          </a:p>
        </p:txBody>
      </p:sp>
    </p:spTree>
    <p:extLst>
      <p:ext uri="{BB962C8B-B14F-4D97-AF65-F5344CB8AC3E}">
        <p14:creationId xmlns:p14="http://schemas.microsoft.com/office/powerpoint/2010/main" val="303503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980" y="1048211"/>
            <a:ext cx="7950820" cy="674649"/>
          </a:xfrm>
        </p:spPr>
        <p:txBody>
          <a:bodyPr rtlCol="0">
            <a:normAutofit/>
          </a:bodyPr>
          <a:lstStyle/>
          <a:p>
            <a:pPr eaLnBrk="1" fontAlgn="auto" hangingPunct="1">
              <a:spcAft>
                <a:spcPts val="0"/>
              </a:spcAft>
              <a:defRPr/>
            </a:pPr>
            <a:r>
              <a:rPr lang="en-US" dirty="0"/>
              <a:t>Ecological Approach to Development</a:t>
            </a:r>
          </a:p>
        </p:txBody>
      </p:sp>
      <p:sp>
        <p:nvSpPr>
          <p:cNvPr id="4" name="Content Placeholder 3"/>
          <p:cNvSpPr>
            <a:spLocks noGrp="1"/>
          </p:cNvSpPr>
          <p:nvPr>
            <p:ph sz="half" idx="1"/>
          </p:nvPr>
        </p:nvSpPr>
        <p:spPr>
          <a:xfrm>
            <a:off x="457200" y="1951463"/>
            <a:ext cx="4038600" cy="4174700"/>
          </a:xfrm>
        </p:spPr>
        <p:txBody>
          <a:bodyPr rtlCol="0">
            <a:normAutofit/>
          </a:bodyPr>
          <a:lstStyle/>
          <a:p>
            <a:pPr eaLnBrk="1" fontAlgn="auto" hangingPunct="1">
              <a:spcAft>
                <a:spcPts val="0"/>
              </a:spcAft>
              <a:defRPr/>
            </a:pPr>
            <a:r>
              <a:rPr lang="en-US" dirty="0"/>
              <a:t>Urie Bronfenbrenner theory/foundation of Head Start model</a:t>
            </a:r>
          </a:p>
          <a:p>
            <a:pPr eaLnBrk="1" fontAlgn="auto" hangingPunct="1">
              <a:spcAft>
                <a:spcPts val="0"/>
              </a:spcAft>
              <a:defRPr/>
            </a:pPr>
            <a:r>
              <a:rPr lang="en-US" dirty="0"/>
              <a:t>Individual’s relationship within her/his social context</a:t>
            </a:r>
          </a:p>
          <a:p>
            <a:pPr eaLnBrk="1" fontAlgn="auto" hangingPunct="1">
              <a:spcAft>
                <a:spcPts val="0"/>
              </a:spcAft>
              <a:defRPr/>
            </a:pPr>
            <a:r>
              <a:rPr lang="en-US" dirty="0"/>
              <a:t>Development occurs over time in a set of overlapping ecological systems</a:t>
            </a:r>
          </a:p>
          <a:p>
            <a:pPr eaLnBrk="1" fontAlgn="auto" hangingPunct="1">
              <a:spcAft>
                <a:spcPts val="0"/>
              </a:spcAft>
              <a:defRPr/>
            </a:pPr>
            <a:r>
              <a:rPr lang="en-US" dirty="0"/>
              <a:t>Systems and interactions within and across them influence who the person becomes</a:t>
            </a:r>
          </a:p>
          <a:p>
            <a:pPr eaLnBrk="1" fontAlgn="auto" hangingPunct="1">
              <a:spcAft>
                <a:spcPts val="0"/>
              </a:spcAft>
              <a:defRPr/>
            </a:pPr>
            <a:endParaRPr lang="en-US" dirty="0"/>
          </a:p>
        </p:txBody>
      </p:sp>
      <p:pic>
        <p:nvPicPr>
          <p:cNvPr id="9220" name="Picture 2" descr="C:\Users\Kconnors\AppData\Local\Microsoft\Windows\Temporary Internet Files\Content.IE5\DH00X5VZ\Urie_Bronfenbrenners_Bioecological_Model[1].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988054"/>
            <a:ext cx="3893634" cy="3893634"/>
          </a:xfrm>
          <a:noFill/>
        </p:spPr>
      </p:pic>
    </p:spTree>
    <p:extLst>
      <p:ext uri="{BB962C8B-B14F-4D97-AF65-F5344CB8AC3E}">
        <p14:creationId xmlns:p14="http://schemas.microsoft.com/office/powerpoint/2010/main" val="474234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C2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19" name="TextBox 1"/>
          <p:cNvSpPr txBox="1">
            <a:spLocks noChangeArrowheads="1"/>
          </p:cNvSpPr>
          <p:nvPr/>
        </p:nvSpPr>
        <p:spPr bwMode="auto">
          <a:xfrm>
            <a:off x="6820122" y="618681"/>
            <a:ext cx="1960404" cy="47945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ct val="0"/>
              </a:spcBef>
              <a:spcAft>
                <a:spcPts val="600"/>
              </a:spcAft>
              <a:buNone/>
            </a:pPr>
            <a:r>
              <a:rPr lang="en-US" altLang="en-US" sz="3100" b="1" dirty="0">
                <a:solidFill>
                  <a:srgbClr val="FFFFFF"/>
                </a:solidFill>
                <a:latin typeface="+mj-lt"/>
                <a:ea typeface="+mj-ea"/>
                <a:cs typeface="+mj-cs"/>
              </a:rPr>
              <a:t>ACE Study:</a:t>
            </a:r>
            <a:br>
              <a:rPr lang="en-US" altLang="en-US" sz="3100" b="1" dirty="0">
                <a:solidFill>
                  <a:srgbClr val="FFFFFF"/>
                </a:solidFill>
                <a:latin typeface="+mj-lt"/>
                <a:ea typeface="+mj-ea"/>
                <a:cs typeface="+mj-cs"/>
              </a:rPr>
            </a:br>
            <a:r>
              <a:rPr lang="en-US" altLang="en-US" sz="3100" b="1" dirty="0">
                <a:solidFill>
                  <a:srgbClr val="FFFFFF"/>
                </a:solidFill>
                <a:latin typeface="+mj-lt"/>
                <a:ea typeface="+mj-ea"/>
                <a:cs typeface="+mj-cs"/>
              </a:rPr>
              <a:t>http://www.cdc.gov/nccdphp/ace/</a:t>
            </a:r>
            <a:endParaRPr lang="en-US" altLang="en-US" sz="3100" dirty="0">
              <a:solidFill>
                <a:srgbClr val="FFFFFF"/>
              </a:solidFill>
              <a:latin typeface="+mj-lt"/>
              <a:ea typeface="+mj-ea"/>
              <a:cs typeface="+mj-cs"/>
            </a:endParaRPr>
          </a:p>
        </p:txBody>
      </p:sp>
      <p:sp>
        <p:nvSpPr>
          <p:cNvPr id="7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418" name="Content Placeholder 5"/>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5504" r="5110"/>
          <a:stretch/>
        </p:blipFill>
        <p:spPr>
          <a:xfrm>
            <a:off x="732188" y="942538"/>
            <a:ext cx="5372416" cy="4808332"/>
          </a:xfrm>
          <a:prstGeom prst="rect">
            <a:avLst/>
          </a:prstGeom>
          <a:effectLst/>
        </p:spPr>
      </p:pic>
    </p:spTree>
    <p:extLst>
      <p:ext uri="{BB962C8B-B14F-4D97-AF65-F5344CB8AC3E}">
        <p14:creationId xmlns:p14="http://schemas.microsoft.com/office/powerpoint/2010/main" val="3652506870"/>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660785E2578B448BD989010016344E" ma:contentTypeVersion="1" ma:contentTypeDescription="Create a new document." ma:contentTypeScope="" ma:versionID="951e1daa039077727d4ea14f921b417a">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47FD3CB-D6AE-4015-8E6F-71974F073A19}"/>
</file>

<file path=customXml/itemProps2.xml><?xml version="1.0" encoding="utf-8"?>
<ds:datastoreItem xmlns:ds="http://schemas.openxmlformats.org/officeDocument/2006/customXml" ds:itemID="{A617527E-C846-48A6-870D-CDFD8AB5D7EA}"/>
</file>

<file path=customXml/itemProps3.xml><?xml version="1.0" encoding="utf-8"?>
<ds:datastoreItem xmlns:ds="http://schemas.openxmlformats.org/officeDocument/2006/customXml" ds:itemID="{0D9D878E-CA1C-493D-90D9-899424691C6F}"/>
</file>

<file path=docProps/app.xml><?xml version="1.0" encoding="utf-8"?>
<Properties xmlns="http://schemas.openxmlformats.org/officeDocument/2006/extended-properties" xmlns:vt="http://schemas.openxmlformats.org/officeDocument/2006/docPropsVTypes">
  <TotalTime>4</TotalTime>
  <Words>3379</Words>
  <Application>Microsoft Office PowerPoint</Application>
  <PresentationFormat>On-screen Show (4:3)</PresentationFormat>
  <Paragraphs>291</Paragraphs>
  <Slides>37</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 Black</vt:lpstr>
      <vt:lpstr>Calibri</vt:lpstr>
      <vt:lpstr>Calibri Light</vt:lpstr>
      <vt:lpstr>Tw Cen MT</vt:lpstr>
      <vt:lpstr>Wingdings</vt:lpstr>
      <vt:lpstr>Office Theme</vt:lpstr>
      <vt:lpstr>IECMH Considerations During the Global COVID-19 Pandemic Kay Connors, LCSW-C, Instructor Executive Director,  Taghi Modarressi Center for Infant Study,  Child and Adolescent Psychiatry,  University of Maryland School of Medicine</vt:lpstr>
      <vt:lpstr> </vt:lpstr>
      <vt:lpstr>Our Team</vt:lpstr>
      <vt:lpstr>Support</vt:lpstr>
      <vt:lpstr>Reflections:  How Are You Evolving During the Time of COVID?</vt:lpstr>
      <vt:lpstr>The importance of social and emotional development in overall development and health.</vt:lpstr>
      <vt:lpstr>Defining Early Childhood Mental Health</vt:lpstr>
      <vt:lpstr>Ecological Approach to Development</vt:lpstr>
      <vt:lpstr>PowerPoint Presentation</vt:lpstr>
      <vt:lpstr>‘Sensitive Slopes’ of Brain Development</vt:lpstr>
      <vt:lpstr>Brain Development</vt:lpstr>
      <vt:lpstr>Early Childhood Development: Not Only School Readiness </vt:lpstr>
      <vt:lpstr>Role of Attachment</vt:lpstr>
      <vt:lpstr>Grow Well &amp; Love Well</vt:lpstr>
      <vt:lpstr>Two Generation Resources for Coping with COVID-19 Pandemic</vt:lpstr>
      <vt:lpstr>PowerPoint Presentation</vt:lpstr>
      <vt:lpstr>Developmental Screening</vt:lpstr>
      <vt:lpstr>Anticipatory Guidance</vt:lpstr>
      <vt:lpstr>Tips for Successful Video Visits</vt:lpstr>
      <vt:lpstr>PowerPoint Presentation</vt:lpstr>
      <vt:lpstr>PowerPoint Presentation</vt:lpstr>
      <vt:lpstr>Safety</vt:lpstr>
      <vt:lpstr>Child Abuse in Disasters</vt:lpstr>
      <vt:lpstr>Emotional Safety</vt:lpstr>
      <vt:lpstr>Coping</vt:lpstr>
      <vt:lpstr>Meaning Making</vt:lpstr>
      <vt:lpstr>Coping</vt:lpstr>
      <vt:lpstr>PowerPoint Presentation</vt:lpstr>
      <vt:lpstr>Coping</vt:lpstr>
      <vt:lpstr>Telehealth Stories to Create Meaning during COVID Outbreak</vt:lpstr>
      <vt:lpstr>Coping</vt:lpstr>
      <vt:lpstr>E-Book for Kids</vt:lpstr>
      <vt:lpstr>COVID related Child Resources</vt:lpstr>
      <vt:lpstr>Resources for COVID-19 and Mental Health </vt:lpstr>
      <vt:lpstr>Resources for ACE</vt:lpstr>
      <vt:lpstr>Follow Us…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IECMH Considerations During the Global COVID-19 Pandemic Kay Connors, LCSW-C, Instructor Executive Director,  Taghi Modarressi Center for Infant Study,  Child and Adolescent Psychiatry,  University of Maryland School of Medicine</dc:title>
  <dc:creator>Connors, Kay</dc:creator>
  <cp:lastModifiedBy>Randy Linville</cp:lastModifiedBy>
  <cp:revision>3</cp:revision>
  <dcterms:created xsi:type="dcterms:W3CDTF">2020-06-03T16:43:00Z</dcterms:created>
  <dcterms:modified xsi:type="dcterms:W3CDTF">2020-06-03T19:39:26Z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0x01010018660785E2578B448BD989010016344E</vt:lpwstr>
  </property>
  <property fmtid="{D5CDD505-2E9C-101B-9397-08002B2CF9AE}" pid="3" name="Order">
    <vt:r8>397400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